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484D0-E144-4AA3-ACFC-BA0DD72323B5}" type="datetimeFigureOut">
              <a:rPr lang="en-US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5/31/2017</a:t>
            </a:fld>
            <a:endParaRPr lang="es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E3E1D7"/>
                </a:solidFill>
              </a:defRPr>
            </a:lvl1pPr>
          </a:lstStyle>
          <a:p>
            <a:pPr>
              <a:defRPr/>
            </a:pPr>
            <a:fld id="{1BCDE980-30DC-43C8-9D20-785808CA5642}" type="slidenum">
              <a:rPr lang="es-US" altLang="en-US"/>
              <a:pPr>
                <a:defRPr/>
              </a:pPr>
              <a:t>‹#›</a:t>
            </a:fld>
            <a:endParaRPr lang="es-US" altLang="en-US"/>
          </a:p>
        </p:txBody>
      </p:sp>
    </p:spTree>
    <p:extLst>
      <p:ext uri="{BB962C8B-B14F-4D97-AF65-F5344CB8AC3E}">
        <p14:creationId xmlns:p14="http://schemas.microsoft.com/office/powerpoint/2010/main" val="3316301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8DE08-43A1-4E5C-95B1-7C95E6CC54A9}" type="datetimeFigureOut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5/31/2017</a:t>
            </a:fld>
            <a:endParaRPr lang="es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4A356-AFE4-4D63-9CC0-58FA08470054}" type="slidenum">
              <a:rPr lang="es-US" altLang="en-US"/>
              <a:pPr>
                <a:defRPr/>
              </a:pPr>
              <a:t>‹#›</a:t>
            </a:fld>
            <a:endParaRPr lang="es-US" altLang="en-US"/>
          </a:p>
        </p:txBody>
      </p:sp>
    </p:spTree>
    <p:extLst>
      <p:ext uri="{BB962C8B-B14F-4D97-AF65-F5344CB8AC3E}">
        <p14:creationId xmlns:p14="http://schemas.microsoft.com/office/powerpoint/2010/main" val="2626178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8B668-5A8A-4EDC-B126-A62E915EA3C1}" type="datetimeFigureOut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5/31/2017</a:t>
            </a:fld>
            <a:endParaRPr lang="es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36F1A-FB42-4DB4-948E-8E1D41C32DA9}" type="slidenum">
              <a:rPr lang="es-US" altLang="en-US"/>
              <a:pPr>
                <a:defRPr/>
              </a:pPr>
              <a:t>‹#›</a:t>
            </a:fld>
            <a:endParaRPr lang="es-US" altLang="en-US"/>
          </a:p>
        </p:txBody>
      </p:sp>
    </p:spTree>
    <p:extLst>
      <p:ext uri="{BB962C8B-B14F-4D97-AF65-F5344CB8AC3E}">
        <p14:creationId xmlns:p14="http://schemas.microsoft.com/office/powerpoint/2010/main" val="281932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F392B-16D2-43D2-A337-8A0CEA3F3F5F}" type="datetimeFigureOut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5/31/2017</a:t>
            </a:fld>
            <a:endParaRPr lang="es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E4317-8754-4737-A191-AE8000D54BE2}" type="slidenum">
              <a:rPr lang="es-US" altLang="en-US"/>
              <a:pPr>
                <a:defRPr/>
              </a:pPr>
              <a:t>‹#›</a:t>
            </a:fld>
            <a:endParaRPr lang="es-US" altLang="en-US"/>
          </a:p>
        </p:txBody>
      </p:sp>
    </p:spTree>
    <p:extLst>
      <p:ext uri="{BB962C8B-B14F-4D97-AF65-F5344CB8AC3E}">
        <p14:creationId xmlns:p14="http://schemas.microsoft.com/office/powerpoint/2010/main" val="3364649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2DE3F-9D1E-4B92-979A-4DB73D8FA645}" type="datetimeFigureOut">
              <a:rPr lang="en-US">
                <a:solidFill>
                  <a:srgbClr val="EEECE1">
                    <a:shade val="90000"/>
                  </a:srgbClr>
                </a:solidFill>
              </a:rPr>
              <a:pPr>
                <a:defRPr/>
              </a:pPr>
              <a:t>5/31/2017</a:t>
            </a:fld>
            <a:endParaRPr lang="es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S">
              <a:solidFill>
                <a:srgbClr val="EEECE1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E3E1D7"/>
                </a:solidFill>
              </a:defRPr>
            </a:lvl1pPr>
          </a:lstStyle>
          <a:p>
            <a:pPr>
              <a:defRPr/>
            </a:pPr>
            <a:fld id="{9CACE0D7-ADD3-4267-A71B-34240B0E792A}" type="slidenum">
              <a:rPr lang="es-US" altLang="en-US"/>
              <a:pPr>
                <a:defRPr/>
              </a:pPr>
              <a:t>‹#›</a:t>
            </a:fld>
            <a:endParaRPr lang="es-US" altLang="en-US"/>
          </a:p>
        </p:txBody>
      </p:sp>
    </p:spTree>
    <p:extLst>
      <p:ext uri="{BB962C8B-B14F-4D97-AF65-F5344CB8AC3E}">
        <p14:creationId xmlns:p14="http://schemas.microsoft.com/office/powerpoint/2010/main" val="1606262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44091-FA2A-40D2-AD34-D09475D41FEF}" type="datetimeFigureOut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5/31/2017</a:t>
            </a:fld>
            <a:endParaRPr lang="es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E223-748D-402A-9434-6C5E96F6F5DA}" type="slidenum">
              <a:rPr lang="es-US" altLang="en-US"/>
              <a:pPr>
                <a:defRPr/>
              </a:pPr>
              <a:t>‹#›</a:t>
            </a:fld>
            <a:endParaRPr lang="es-US" altLang="en-US"/>
          </a:p>
        </p:txBody>
      </p:sp>
    </p:spTree>
    <p:extLst>
      <p:ext uri="{BB962C8B-B14F-4D97-AF65-F5344CB8AC3E}">
        <p14:creationId xmlns:p14="http://schemas.microsoft.com/office/powerpoint/2010/main" val="264418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5E756-C654-4B7E-AC2C-0F5B7ED5E14B}" type="datetimeFigureOut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5/31/2017</a:t>
            </a:fld>
            <a:endParaRPr lang="es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358F3-2CA2-464C-8F12-A78308AEFD3C}" type="slidenum">
              <a:rPr lang="es-US" altLang="en-US"/>
              <a:pPr>
                <a:defRPr/>
              </a:pPr>
              <a:t>‹#›</a:t>
            </a:fld>
            <a:endParaRPr lang="es-US" altLang="en-US"/>
          </a:p>
        </p:txBody>
      </p:sp>
    </p:spTree>
    <p:extLst>
      <p:ext uri="{BB962C8B-B14F-4D97-AF65-F5344CB8AC3E}">
        <p14:creationId xmlns:p14="http://schemas.microsoft.com/office/powerpoint/2010/main" val="403272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897F2-51A7-4D81-A9A2-FBA2264AF508}" type="datetimeFigureOut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5/31/2017</a:t>
            </a:fld>
            <a:endParaRPr lang="es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35724-92AC-42B8-8551-B049C13B9770}" type="slidenum">
              <a:rPr lang="es-US" altLang="en-US"/>
              <a:pPr>
                <a:defRPr/>
              </a:pPr>
              <a:t>‹#›</a:t>
            </a:fld>
            <a:endParaRPr lang="es-US" altLang="en-US"/>
          </a:p>
        </p:txBody>
      </p:sp>
    </p:spTree>
    <p:extLst>
      <p:ext uri="{BB962C8B-B14F-4D97-AF65-F5344CB8AC3E}">
        <p14:creationId xmlns:p14="http://schemas.microsoft.com/office/powerpoint/2010/main" val="7578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BB88A-CB1B-4471-B735-B3940F19FD16}" type="datetimeFigureOut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5/31/2017</a:t>
            </a:fld>
            <a:endParaRPr lang="es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4AF7D-E759-4172-BF54-C53790689FF9}" type="slidenum">
              <a:rPr lang="es-US" altLang="en-US"/>
              <a:pPr>
                <a:defRPr/>
              </a:pPr>
              <a:t>‹#›</a:t>
            </a:fld>
            <a:endParaRPr lang="es-US" altLang="en-US"/>
          </a:p>
        </p:txBody>
      </p:sp>
    </p:spTree>
    <p:extLst>
      <p:ext uri="{BB962C8B-B14F-4D97-AF65-F5344CB8AC3E}">
        <p14:creationId xmlns:p14="http://schemas.microsoft.com/office/powerpoint/2010/main" val="15268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AB1A7-44B5-4105-85CE-FEB447D41584}" type="datetimeFigureOut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5/31/2017</a:t>
            </a:fld>
            <a:endParaRPr lang="es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1BE12-8FAB-40A0-90BE-733263CC97A1}" type="slidenum">
              <a:rPr lang="es-US" altLang="en-US"/>
              <a:pPr>
                <a:defRPr/>
              </a:pPr>
              <a:t>‹#›</a:t>
            </a:fld>
            <a:endParaRPr lang="es-US" altLang="en-US"/>
          </a:p>
        </p:txBody>
      </p:sp>
    </p:spTree>
    <p:extLst>
      <p:ext uri="{BB962C8B-B14F-4D97-AF65-F5344CB8AC3E}">
        <p14:creationId xmlns:p14="http://schemas.microsoft.com/office/powerpoint/2010/main" val="370403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3DDE-AFA2-41FD-A17E-2A807C2A467F}" type="datetimeFigureOut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5/31/2017</a:t>
            </a:fld>
            <a:endParaRPr lang="es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DC2CB3-9625-4A63-9EF6-DD17F9C54EEC}" type="slidenum">
              <a:rPr lang="es-US" altLang="en-US"/>
              <a:pPr>
                <a:defRPr/>
              </a:pPr>
              <a:t>‹#›</a:t>
            </a:fld>
            <a:endParaRPr lang="es-US" altLang="en-US"/>
          </a:p>
        </p:txBody>
      </p:sp>
    </p:spTree>
    <p:extLst>
      <p:ext uri="{BB962C8B-B14F-4D97-AF65-F5344CB8AC3E}">
        <p14:creationId xmlns:p14="http://schemas.microsoft.com/office/powerpoint/2010/main" val="303042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5EFDCB-83B1-41A4-A946-32763CEC57E1}" type="datetimeFigureOut">
              <a:rPr lang="en-US">
                <a:solidFill>
                  <a:srgbClr val="1F497D">
                    <a:shade val="90000"/>
                  </a:srgbClr>
                </a:solidFill>
              </a:rPr>
              <a:pPr>
                <a:defRPr/>
              </a:pPr>
              <a:t>5/31/2017</a:t>
            </a:fld>
            <a:endParaRPr lang="es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US">
              <a:solidFill>
                <a:srgbClr val="1F497D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1D4577"/>
                </a:solidFill>
                <a:latin typeface="Constantia" panose="0203060205030603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8F399B-9DBA-4033-802D-56C0FDDF466D}" type="slidenum">
              <a:rPr lang="es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US" altLang="en-US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625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8064A2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34886" y="500744"/>
            <a:ext cx="7851648" cy="1828800"/>
          </a:xfrm>
          <a:extLst/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A Little </a:t>
            </a:r>
            <a:r>
              <a:rPr lang="es-US" sz="4000" dirty="0" err="1">
                <a:solidFill>
                  <a:srgbClr val="FFFF00"/>
                </a:solidFill>
                <a:latin typeface="Cooper Black" panose="0208090404030B020404" pitchFamily="18" charset="0"/>
              </a:rPr>
              <a:t>about</a:t>
            </a:r>
            <a:r>
              <a:rPr lang="es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s-US" sz="4000" dirty="0" err="1">
                <a:solidFill>
                  <a:srgbClr val="FFFF00"/>
                </a:solidFill>
                <a:latin typeface="Cooper Black" panose="0208090404030B020404" pitchFamily="18" charset="0"/>
              </a:rPr>
              <a:t>Our</a:t>
            </a:r>
            <a:r>
              <a:rPr lang="es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 </a:t>
            </a:r>
            <a:r>
              <a:rPr lang="es-US" sz="4000" dirty="0" err="1">
                <a:solidFill>
                  <a:srgbClr val="FFFF00"/>
                </a:solidFill>
                <a:latin typeface="Cooper Black" panose="0208090404030B020404" pitchFamily="18" charset="0"/>
              </a:rPr>
              <a:t>Classroom</a:t>
            </a:r>
            <a:endParaRPr lang="es-US" sz="4000" dirty="0">
              <a:solidFill>
                <a:srgbClr val="FFFF00"/>
              </a:solidFill>
              <a:latin typeface="Cooper Black" panose="0208090404030B020404" pitchFamily="18" charset="0"/>
            </a:endParaRPr>
          </a:p>
        </p:txBody>
      </p:sp>
      <p:sp>
        <p:nvSpPr>
          <p:cNvPr id="8195" name="Subtitle 4"/>
          <p:cNvSpPr>
            <a:spLocks noGrp="1"/>
          </p:cNvSpPr>
          <p:nvPr>
            <p:ph type="subTitle" idx="1"/>
          </p:nvPr>
        </p:nvSpPr>
        <p:spPr>
          <a:xfrm>
            <a:off x="653144" y="1992088"/>
            <a:ext cx="7772400" cy="2409825"/>
          </a:xfrm>
        </p:spPr>
        <p:txBody>
          <a:bodyPr/>
          <a:lstStyle/>
          <a:p>
            <a:pPr marL="457200" marR="0" indent="-457200" algn="l" eaLnBrk="1" hangingPunct="1">
              <a:buFont typeface="Arial" panose="020B0604020202020204" pitchFamily="34" charset="0"/>
              <a:buChar char="•"/>
            </a:pPr>
            <a:r>
              <a:rPr lang="es-US" altLang="en-US" sz="2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Classroom</a:t>
            </a:r>
            <a:r>
              <a:rPr lang="es-US" alt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</a:t>
            </a:r>
            <a:endParaRPr lang="es-US" altLang="en-US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 algn="l" eaLnBrk="1" hangingPunct="1">
              <a:buFont typeface="Arial" panose="020B0604020202020204" pitchFamily="34" charset="0"/>
              <a:buChar char="•"/>
            </a:pPr>
            <a:r>
              <a:rPr lang="es-US" altLang="en-US" sz="2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Consequences</a:t>
            </a:r>
            <a:r>
              <a:rPr lang="es-US" alt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US" alt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s-US" alt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Following</a:t>
            </a:r>
            <a:r>
              <a:rPr lang="es-US" altLang="en-US" sz="2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</a:t>
            </a:r>
            <a:endParaRPr lang="es-US" altLang="en-US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 algn="l" eaLnBrk="1" hangingPunct="1">
              <a:buFont typeface="Arial" panose="020B0604020202020204" pitchFamily="34" charset="0"/>
              <a:buChar char="•"/>
            </a:pPr>
            <a:r>
              <a:rPr lang="es-US" altLang="en-US" sz="2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Expectations</a:t>
            </a:r>
            <a:endParaRPr lang="es-US" altLang="en-US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 algn="l" eaLnBrk="1" hangingPunct="1">
              <a:buFont typeface="Arial" panose="020B0604020202020204" pitchFamily="34" charset="0"/>
              <a:buChar char="•"/>
            </a:pPr>
            <a:r>
              <a:rPr lang="es-US" altLang="en-US" sz="28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Grading</a:t>
            </a:r>
            <a:endParaRPr lang="es-US" altLang="en-US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321" y="3744685"/>
            <a:ext cx="4682777" cy="2876768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45979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430" y="674916"/>
            <a:ext cx="8229600" cy="1143000"/>
          </a:xfrm>
        </p:spPr>
        <p:txBody>
          <a:bodyPr/>
          <a:lstStyle/>
          <a:p>
            <a:r>
              <a:rPr lang="en-US" sz="4000" dirty="0">
                <a:solidFill>
                  <a:srgbClr val="7030A0"/>
                </a:solidFill>
                <a:latin typeface="Cooper Black" panose="0208090404030B020404" pitchFamily="18" charset="0"/>
              </a:rPr>
              <a:t>Management</a:t>
            </a:r>
            <a:r>
              <a:rPr lang="en-US" sz="4000" dirty="0">
                <a:solidFill>
                  <a:srgbClr val="FF3399"/>
                </a:solidFill>
                <a:latin typeface="Cooper Black" panose="0208090404030B020404" pitchFamily="18" charset="0"/>
              </a:rPr>
              <a:t> </a:t>
            </a:r>
            <a:r>
              <a:rPr lang="en-US" sz="4000" dirty="0">
                <a:solidFill>
                  <a:schemeClr val="tx1"/>
                </a:solidFill>
                <a:latin typeface="Cooper Black" panose="0208090404030B020404" pitchFamily="18" charset="0"/>
              </a:rPr>
              <a:t>vs.</a:t>
            </a:r>
            <a:r>
              <a:rPr lang="en-US" sz="4000" dirty="0">
                <a:solidFill>
                  <a:srgbClr val="FF3399"/>
                </a:solidFill>
                <a:latin typeface="Cooper Black" panose="0208090404030B0204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Cooper Black" panose="0208090404030B020404" pitchFamily="18" charset="0"/>
              </a:rPr>
              <a:t>Discipline</a:t>
            </a:r>
            <a:endParaRPr lang="en-US" sz="40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0" y="1817916"/>
            <a:ext cx="9470570" cy="5018314"/>
          </a:xfrm>
        </p:spPr>
        <p:txBody>
          <a:bodyPr/>
          <a:lstStyle/>
          <a:p>
            <a:endParaRPr lang="en-US" b="1" dirty="0" smtClean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 smtClean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help you know how to get things done and keep all people and the classroom and school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environments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safe.</a:t>
            </a:r>
          </a:p>
          <a:p>
            <a:pPr marL="0" indent="0">
              <a:buNone/>
            </a:pP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Choosing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to disregard guidelines results in consequences.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Warning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Guideline Infraction Notice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Communication with home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Intervention and/or detention</a:t>
            </a:r>
          </a:p>
          <a:p>
            <a:pPr lvl="1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Office referral</a:t>
            </a:r>
          </a:p>
          <a:p>
            <a:pPr lvl="1"/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06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241" y="1905001"/>
            <a:ext cx="3666107" cy="479020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554320"/>
            <a:ext cx="4876616" cy="3300472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410200" y="2104516"/>
            <a:ext cx="1066800" cy="1143000"/>
          </a:xfrm>
          <a:prstGeom prst="rect">
            <a:avLst/>
          </a:prstGeom>
          <a:solidFill>
            <a:srgbClr val="7030A0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9067800" y="5486400"/>
            <a:ext cx="1066800" cy="1143000"/>
          </a:xfrm>
          <a:prstGeom prst="rect">
            <a:avLst/>
          </a:prstGeom>
          <a:solidFill>
            <a:srgbClr val="C00000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2198963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7030A0"/>
                </a:solidFill>
                <a:latin typeface="Cooper Black" panose="0208090404030B020404" pitchFamily="18" charset="0"/>
              </a:rPr>
              <a:t>BE PROACTIVE for YOUR SUCCESS.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8800" y="961516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sz="4000" dirty="0">
                <a:solidFill>
                  <a:srgbClr val="7030A0"/>
                </a:solidFill>
                <a:latin typeface="Cooper Black" panose="0208090404030B020404" pitchFamily="18" charset="0"/>
              </a:rPr>
              <a:t>Management vs. </a:t>
            </a:r>
            <a:r>
              <a:rPr lang="en-US" sz="4000" dirty="0">
                <a:solidFill>
                  <a:srgbClr val="C00000"/>
                </a:solidFill>
                <a:latin typeface="Cooper Black" panose="0208090404030B020404" pitchFamily="18" charset="0"/>
              </a:rPr>
              <a:t>Discipline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72200" y="355432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libri"/>
              </a:rPr>
              <a:t>INFRACTION NOTICE</a:t>
            </a:r>
            <a:endParaRPr lang="en-US" sz="2000" b="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628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09800" y="832489"/>
            <a:ext cx="8839200" cy="971550"/>
          </a:xfrm>
        </p:spPr>
        <p:txBody>
          <a:bodyPr/>
          <a:lstStyle/>
          <a:p>
            <a:pPr eaLnBrk="1" hangingPunct="1"/>
            <a:r>
              <a:rPr lang="es-US" altLang="en-US" sz="4000" dirty="0" err="1">
                <a:solidFill>
                  <a:srgbClr val="92D050"/>
                </a:solidFill>
                <a:latin typeface="Cooper Black" panose="0208090404030B020404" pitchFamily="18" charset="0"/>
              </a:rPr>
              <a:t>Effort</a:t>
            </a:r>
            <a:r>
              <a:rPr lang="es-US" altLang="en-US" sz="4000" dirty="0">
                <a:solidFill>
                  <a:srgbClr val="92D050"/>
                </a:solidFill>
                <a:latin typeface="Cooper Black" panose="0208090404030B020404" pitchFamily="18" charset="0"/>
              </a:rPr>
              <a:t>, </a:t>
            </a:r>
            <a:r>
              <a:rPr lang="es-US" altLang="en-US" sz="4000" dirty="0" err="1">
                <a:solidFill>
                  <a:srgbClr val="92D050"/>
                </a:solidFill>
                <a:latin typeface="Cooper Black" panose="0208090404030B020404" pitchFamily="18" charset="0"/>
              </a:rPr>
              <a:t>Willingness</a:t>
            </a:r>
            <a:r>
              <a:rPr lang="es-US" altLang="en-US" sz="4000" dirty="0">
                <a:solidFill>
                  <a:srgbClr val="92D050"/>
                </a:solidFill>
                <a:latin typeface="Cooper Black" panose="0208090404030B020404" pitchFamily="18" charset="0"/>
              </a:rPr>
              <a:t>, </a:t>
            </a:r>
            <a:r>
              <a:rPr lang="es-US" altLang="en-US" sz="4000" dirty="0" err="1">
                <a:solidFill>
                  <a:srgbClr val="92D050"/>
                </a:solidFill>
                <a:latin typeface="Cooper Black" panose="0208090404030B020404" pitchFamily="18" charset="0"/>
              </a:rPr>
              <a:t>Application</a:t>
            </a:r>
            <a:endParaRPr lang="es-US" altLang="en-US" sz="4000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+mj-lt"/>
                <a:cs typeface="Calibri" panose="020F0502020204030204" pitchFamily="34" charset="0"/>
              </a:rPr>
              <a:t>Be committed to practicing listening, speaking, and writing – </a:t>
            </a:r>
            <a:r>
              <a:rPr lang="en-US" b="1" i="1" dirty="0" smtClean="0">
                <a:latin typeface="+mj-lt"/>
                <a:cs typeface="Calibri" panose="020F0502020204030204" pitchFamily="34" charset="0"/>
              </a:rPr>
              <a:t>a lot!  EFFORT MATTERS.</a:t>
            </a:r>
            <a:endParaRPr lang="en-US" dirty="0" smtClean="0">
              <a:latin typeface="+mj-lt"/>
              <a:cs typeface="Calibri" panose="020F050202020403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+mj-lt"/>
                <a:cs typeface="Calibri" panose="020F0502020204030204" pitchFamily="34" charset="0"/>
              </a:rPr>
              <a:t>Be open-minded and willing to embrace differences: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+mj-lt"/>
                <a:cs typeface="Calibri" panose="020F0502020204030204" pitchFamily="34" charset="0"/>
              </a:rPr>
              <a:t>Beliefs and values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+mj-lt"/>
                <a:cs typeface="Calibri" panose="020F0502020204030204" pitchFamily="34" charset="0"/>
              </a:rPr>
              <a:t>Use of language</a:t>
            </a: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latin typeface="+mj-lt"/>
                <a:cs typeface="Calibri" panose="020F0502020204030204" pitchFamily="34" charset="0"/>
              </a:rPr>
              <a:t>Other people’s life stories</a:t>
            </a:r>
            <a:endParaRPr lang="en-US" dirty="0">
              <a:cs typeface="Calibri" panose="020F0502020204030204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+mj-lt"/>
                <a:cs typeface="Calibri" panose="020F0502020204030204" pitchFamily="34" charset="0"/>
              </a:rPr>
              <a:t>Be looking for ways to connect the material.</a:t>
            </a:r>
            <a:endParaRPr lang="en-US" dirty="0">
              <a:latin typeface="+mj-lt"/>
              <a:cs typeface="Calibri" panose="020F0502020204030204" pitchFamily="34" charset="0"/>
            </a:endParaRPr>
          </a:p>
          <a:p>
            <a:pPr marL="393192" lvl="1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+mj-lt"/>
              <a:cs typeface="Calibri" panose="020F0502020204030204" pitchFamily="34" charset="0"/>
            </a:endParaRPr>
          </a:p>
          <a:p>
            <a:pPr marL="393192" lvl="1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+mj-lt"/>
              <a:cs typeface="Calibri" panose="020F0502020204030204" pitchFamily="34" charset="0"/>
            </a:endParaRPr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4340" name="Picture 2" descr="C:\Users\Colbi\AppData\Local\Microsoft\Windows\Temporary Internet Files\Content.IE5\RFHRTH6B\MCj0440424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800600"/>
            <a:ext cx="1667882" cy="137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299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-2394858" y="781050"/>
            <a:ext cx="8229600" cy="819150"/>
          </a:xfrm>
        </p:spPr>
        <p:txBody>
          <a:bodyPr/>
          <a:lstStyle/>
          <a:p>
            <a:pPr algn="ctr" eaLnBrk="1" hangingPunct="1"/>
            <a:r>
              <a:rPr lang="es-US" altLang="en-US" sz="4000" dirty="0" err="1">
                <a:solidFill>
                  <a:srgbClr val="92D050"/>
                </a:solidFill>
                <a:latin typeface="Cooper Black" panose="0208090404030B020404" pitchFamily="18" charset="0"/>
              </a:rPr>
              <a:t>Grading</a:t>
            </a:r>
            <a:endParaRPr lang="es-US" altLang="en-US" sz="4000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686" y="1644866"/>
            <a:ext cx="8534400" cy="49530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Grades accessible in Parent Portal mid-September through the last day of the year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1300" dirty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Minimum of two grades every six days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en-US" sz="1600" dirty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 smtClean="0">
                <a:latin typeface="+mj-lt"/>
              </a:rPr>
              <a:t>Grades consist of formative (50%) and summative (50%) assessments</a:t>
            </a:r>
          </a:p>
          <a:p>
            <a:pPr marL="709613" lvl="1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srgbClr val="0070C0"/>
                </a:solidFill>
                <a:latin typeface="+mj-lt"/>
              </a:rPr>
              <a:t>Formative assessments occur as </a:t>
            </a:r>
            <a:r>
              <a:rPr lang="en-US" sz="2600" i="1" dirty="0">
                <a:solidFill>
                  <a:srgbClr val="0070C0"/>
                </a:solidFill>
                <a:latin typeface="+mj-lt"/>
              </a:rPr>
              <a:t>learning occurs</a:t>
            </a:r>
            <a:r>
              <a:rPr lang="en-US" sz="2600" dirty="0">
                <a:solidFill>
                  <a:srgbClr val="0070C0"/>
                </a:solidFill>
                <a:latin typeface="+mj-lt"/>
              </a:rPr>
              <a:t>: participation, classwork, homework, group work, exit tickets, informal writing, etc.  </a:t>
            </a:r>
            <a:r>
              <a:rPr lang="en-US" sz="2600" i="1" dirty="0">
                <a:solidFill>
                  <a:srgbClr val="FF3399"/>
                </a:solidFill>
                <a:latin typeface="+mj-lt"/>
              </a:rPr>
              <a:t>Are you learning the material?</a:t>
            </a:r>
          </a:p>
          <a:p>
            <a:pPr marL="709613" lvl="1" indent="-342900" eaLnBrk="1" fontAlgn="auto" hangingPunct="1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Ø"/>
              <a:defRPr/>
            </a:pPr>
            <a:r>
              <a:rPr lang="en-US" sz="2600" dirty="0">
                <a:solidFill>
                  <a:srgbClr val="0070C0"/>
                </a:solidFill>
                <a:latin typeface="+mj-lt"/>
              </a:rPr>
              <a:t>Summative assessments occur at the </a:t>
            </a:r>
            <a:r>
              <a:rPr lang="en-US" sz="2600" i="1" dirty="0">
                <a:solidFill>
                  <a:srgbClr val="0070C0"/>
                </a:solidFill>
                <a:latin typeface="+mj-lt"/>
              </a:rPr>
              <a:t>end</a:t>
            </a:r>
            <a:r>
              <a:rPr lang="en-US" sz="2600" dirty="0">
                <a:solidFill>
                  <a:srgbClr val="0070C0"/>
                </a:solidFill>
                <a:latin typeface="+mj-lt"/>
              </a:rPr>
              <a:t> of an instructional period:  quizzes, tests, projects, formal writing, etc.  </a:t>
            </a:r>
            <a:r>
              <a:rPr lang="en-US" sz="2600" i="1" dirty="0">
                <a:solidFill>
                  <a:srgbClr val="FF3399"/>
                </a:solidFill>
                <a:latin typeface="+mj-lt"/>
              </a:rPr>
              <a:t>Did you learn the material?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>
              <a:latin typeface="+mj-lt"/>
            </a:endParaRPr>
          </a:p>
          <a:p>
            <a:pPr marL="640080" lvl="1" indent="-246888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+mj-lt"/>
            </a:endParaRPr>
          </a:p>
          <a:p>
            <a:pPr marL="640080" lvl="1" indent="-246888" eaLnBrk="1" fontAlgn="auto" hangingPunct="1">
              <a:spcAft>
                <a:spcPts val="0"/>
              </a:spcAft>
              <a:buNone/>
              <a:defRPr/>
            </a:pPr>
            <a:endParaRPr lang="es-US" dirty="0" smtClean="0"/>
          </a:p>
          <a:p>
            <a:pPr marL="640080" lvl="1" indent="-246888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s-US" dirty="0" smtClean="0"/>
          </a:p>
        </p:txBody>
      </p:sp>
      <p:sp>
        <p:nvSpPr>
          <p:cNvPr id="2" name="TextBox 1"/>
          <p:cNvSpPr txBox="1"/>
          <p:nvPr/>
        </p:nvSpPr>
        <p:spPr>
          <a:xfrm rot="21139583">
            <a:off x="3384341" y="273218"/>
            <a:ext cx="5989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3399"/>
                </a:solidFill>
                <a:latin typeface="Britannic Bold" panose="020B0903060703020204" pitchFamily="34" charset="0"/>
              </a:rPr>
              <a:t>New Policies!</a:t>
            </a:r>
            <a:endParaRPr lang="en-US" sz="6000" b="1" dirty="0">
              <a:solidFill>
                <a:srgbClr val="FF3399"/>
              </a:solidFill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43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643" y="1283408"/>
            <a:ext cx="3788229" cy="2841172"/>
          </a:xfrm>
          <a:prstGeom prst="rect">
            <a:avLst/>
          </a:prstGeom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751114" y="533400"/>
            <a:ext cx="8001000" cy="990600"/>
          </a:xfrm>
        </p:spPr>
        <p:txBody>
          <a:bodyPr/>
          <a:lstStyle/>
          <a:p>
            <a:pPr eaLnBrk="1" hangingPunct="1"/>
            <a:r>
              <a:rPr lang="es-US" altLang="en-US" sz="4000" dirty="0" err="1">
                <a:solidFill>
                  <a:srgbClr val="92D050"/>
                </a:solidFill>
                <a:latin typeface="Cooper Black" panose="0208090404030B020404" pitchFamily="18" charset="0"/>
              </a:rPr>
              <a:t>First</a:t>
            </a:r>
            <a:r>
              <a:rPr lang="es-US" altLang="en-US" sz="4000" dirty="0">
                <a:solidFill>
                  <a:srgbClr val="92D050"/>
                </a:solidFill>
                <a:latin typeface="Cooper Black" panose="0208090404030B020404" pitchFamily="18" charset="0"/>
              </a:rPr>
              <a:t>-Day </a:t>
            </a:r>
            <a:r>
              <a:rPr lang="es-US" altLang="en-US" sz="4000" dirty="0" err="1">
                <a:solidFill>
                  <a:srgbClr val="92D050"/>
                </a:solidFill>
                <a:latin typeface="Cooper Black" panose="0208090404030B020404" pitchFamily="18" charset="0"/>
              </a:rPr>
              <a:t>Procedures</a:t>
            </a:r>
            <a:endParaRPr lang="es-US" altLang="en-US" sz="4000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740228" y="1524000"/>
            <a:ext cx="8229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s-US" altLang="en-US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Starting</a:t>
            </a:r>
            <a:r>
              <a:rPr lang="es-US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lang="es-US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 </a:t>
            </a:r>
            <a:r>
              <a:rPr lang="es-US" altLang="en-US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r>
              <a:rPr lang="es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eaLnBrk="1" hangingPunct="1">
              <a:buNone/>
              <a:defRPr/>
            </a:pPr>
            <a:r>
              <a:rPr lang="es-US" alt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s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STUDENTS:</a:t>
            </a:r>
          </a:p>
          <a:p>
            <a:pPr lvl="1" eaLnBrk="1" hangingPunct="1">
              <a:defRPr/>
            </a:pPr>
            <a:r>
              <a:rPr lang="es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Prepare </a:t>
            </a:r>
            <a:r>
              <a:rPr lang="es-US" alt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materials</a:t>
            </a:r>
            <a:r>
              <a:rPr lang="es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s-US" alt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sharpen</a:t>
            </a:r>
            <a:r>
              <a:rPr lang="es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pencils</a:t>
            </a:r>
            <a:endParaRPr lang="es-US" altLang="en-US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es-US" alt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</a:t>
            </a:r>
            <a:r>
              <a:rPr lang="es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alt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es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-up </a:t>
            </a:r>
            <a:r>
              <a:rPr lang="es-US" alt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es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s-US" alt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</a:t>
            </a:r>
            <a:r>
              <a:rPr lang="es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es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-up </a:t>
            </a:r>
            <a:r>
              <a:rPr lang="es-US" alt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es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US" altLang="en-US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es-US" alt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</a:t>
            </a:r>
            <a:r>
              <a:rPr lang="es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</a:t>
            </a:r>
            <a:r>
              <a:rPr lang="es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warm</a:t>
            </a:r>
            <a:r>
              <a:rPr lang="es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-up </a:t>
            </a:r>
            <a:r>
              <a:rPr lang="es-US" alt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sheet</a:t>
            </a:r>
            <a:r>
              <a:rPr lang="es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US" alt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es-US" altLang="en-US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es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</a:t>
            </a:r>
            <a:r>
              <a:rPr lang="es-US" alt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seated</a:t>
            </a:r>
            <a:r>
              <a:rPr lang="es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es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bell</a:t>
            </a:r>
            <a:r>
              <a:rPr lang="es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rings</a:t>
            </a:r>
            <a:r>
              <a:rPr lang="es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 eaLnBrk="1" hangingPunct="1">
              <a:defRPr/>
            </a:pPr>
            <a:r>
              <a:rPr lang="es-US" alt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Check</a:t>
            </a:r>
            <a:r>
              <a:rPr lang="es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phone</a:t>
            </a:r>
            <a:r>
              <a:rPr lang="es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</a:t>
            </a:r>
            <a:r>
              <a:rPr lang="es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time, </a:t>
            </a:r>
            <a:r>
              <a:rPr lang="es-US" alt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silence</a:t>
            </a:r>
            <a:r>
              <a:rPr lang="es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s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store </a:t>
            </a:r>
            <a:r>
              <a:rPr lang="es-US" alt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endParaRPr lang="es-US" altLang="en-US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endParaRPr lang="es-US" alt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3700" lvl="1" indent="0" eaLnBrk="1" hangingPunct="1">
              <a:buNone/>
              <a:defRPr/>
            </a:pPr>
            <a:endParaRPr lang="es-US" alt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599" y="4197215"/>
            <a:ext cx="2502728" cy="2660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441" y="4153446"/>
            <a:ext cx="2286000" cy="30629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14" y="4401173"/>
            <a:ext cx="2590800" cy="225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4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849085" y="729342"/>
            <a:ext cx="8001000" cy="990600"/>
          </a:xfrm>
        </p:spPr>
        <p:txBody>
          <a:bodyPr/>
          <a:lstStyle/>
          <a:p>
            <a:pPr eaLnBrk="1" hangingPunct="1"/>
            <a:r>
              <a:rPr lang="es-US" altLang="en-US" sz="4000" dirty="0" err="1">
                <a:solidFill>
                  <a:srgbClr val="92D050"/>
                </a:solidFill>
                <a:latin typeface="Cooper Black" panose="0208090404030B020404" pitchFamily="18" charset="0"/>
              </a:rPr>
              <a:t>First</a:t>
            </a:r>
            <a:r>
              <a:rPr lang="es-US" altLang="en-US" sz="4000" dirty="0">
                <a:solidFill>
                  <a:srgbClr val="92D050"/>
                </a:solidFill>
                <a:latin typeface="Cooper Black" panose="0208090404030B020404" pitchFamily="18" charset="0"/>
              </a:rPr>
              <a:t>-Day </a:t>
            </a:r>
            <a:r>
              <a:rPr lang="es-US" altLang="en-US" sz="4000" dirty="0" err="1">
                <a:solidFill>
                  <a:srgbClr val="92D050"/>
                </a:solidFill>
                <a:latin typeface="Cooper Black" panose="0208090404030B020404" pitchFamily="18" charset="0"/>
              </a:rPr>
              <a:t>Procedures</a:t>
            </a:r>
            <a:endParaRPr lang="es-US" altLang="en-US" sz="4000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849085" y="2039766"/>
            <a:ext cx="8229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s-US" altLang="en-US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Starting</a:t>
            </a:r>
            <a:r>
              <a:rPr lang="es-US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lang="es-US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 </a:t>
            </a:r>
            <a:r>
              <a:rPr lang="es-US" altLang="en-US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r>
              <a:rPr lang="es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eaLnBrk="1" hangingPunct="1">
              <a:buNone/>
              <a:defRPr/>
            </a:pPr>
            <a:r>
              <a:rPr lang="es-US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TEACHER:</a:t>
            </a:r>
          </a:p>
          <a:p>
            <a:pPr lvl="1" eaLnBrk="1" hangingPunct="1">
              <a:defRPr/>
            </a:pPr>
            <a:r>
              <a:rPr lang="es-US" alt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ATTENTION </a:t>
            </a:r>
          </a:p>
          <a:p>
            <a:pPr lvl="1" eaLnBrk="1" hangingPunct="1">
              <a:defRPr/>
            </a:pPr>
            <a:r>
              <a:rPr lang="es-US" altLang="en-US" b="1" i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Tardiness</a:t>
            </a:r>
            <a:r>
              <a:rPr lang="es-US" altLang="en-US" b="1" i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 eaLnBrk="1" hangingPunct="1">
              <a:defRPr/>
            </a:pPr>
            <a:r>
              <a:rPr lang="es-US" altLang="en-US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</a:t>
            </a:r>
            <a:r>
              <a:rPr lang="es-US" altLang="en-US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2" eaLnBrk="1" hangingPunct="1">
              <a:defRPr/>
            </a:pPr>
            <a:r>
              <a:rPr lang="es-US" altLang="en-US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Opening</a:t>
            </a:r>
            <a:r>
              <a:rPr lang="es-US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</a:t>
            </a:r>
            <a:r>
              <a:rPr lang="es-US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US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directions</a:t>
            </a:r>
            <a:r>
              <a:rPr lang="es-US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s-US" altLang="en-US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reminders</a:t>
            </a:r>
            <a:endParaRPr lang="es-US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3700" lvl="1" indent="0" eaLnBrk="1" hangingPunct="1">
              <a:buNone/>
              <a:defRPr/>
            </a:pPr>
            <a:endParaRPr lang="es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60" y="1491937"/>
            <a:ext cx="2615468" cy="261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94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12192000" cy="815578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8228" y="391887"/>
            <a:ext cx="2334970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762000" y="718457"/>
            <a:ext cx="8001000" cy="990600"/>
          </a:xfrm>
        </p:spPr>
        <p:txBody>
          <a:bodyPr/>
          <a:lstStyle/>
          <a:p>
            <a:pPr eaLnBrk="1" hangingPunct="1"/>
            <a:r>
              <a:rPr lang="es-US" altLang="en-US" sz="4000" dirty="0" err="1">
                <a:solidFill>
                  <a:srgbClr val="92D050"/>
                </a:solidFill>
                <a:latin typeface="Cooper Black" panose="0208090404030B020404" pitchFamily="18" charset="0"/>
              </a:rPr>
              <a:t>First</a:t>
            </a:r>
            <a:r>
              <a:rPr lang="es-US" altLang="en-US" sz="4000" dirty="0">
                <a:solidFill>
                  <a:srgbClr val="92D050"/>
                </a:solidFill>
                <a:latin typeface="Cooper Black" panose="0208090404030B020404" pitchFamily="18" charset="0"/>
              </a:rPr>
              <a:t>-Day </a:t>
            </a:r>
            <a:r>
              <a:rPr lang="es-US" altLang="en-US" sz="4000" dirty="0" err="1">
                <a:solidFill>
                  <a:srgbClr val="92D050"/>
                </a:solidFill>
                <a:latin typeface="Cooper Black" panose="0208090404030B020404" pitchFamily="18" charset="0"/>
              </a:rPr>
              <a:t>Procedures</a:t>
            </a:r>
            <a:endParaRPr lang="es-US" altLang="en-US" sz="4000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762000" y="1817914"/>
            <a:ext cx="8229600" cy="4648200"/>
          </a:xfrm>
        </p:spPr>
        <p:txBody>
          <a:bodyPr/>
          <a:lstStyle/>
          <a:p>
            <a:pPr eaLnBrk="1" hangingPunct="1">
              <a:defRPr/>
            </a:pPr>
            <a:r>
              <a:rPr lang="es-US" altLang="en-US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Starting</a:t>
            </a:r>
            <a:r>
              <a:rPr lang="es-US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lang="es-US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 </a:t>
            </a:r>
            <a:r>
              <a:rPr lang="es-US" altLang="en-US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day</a:t>
            </a:r>
            <a:r>
              <a:rPr lang="es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eaLnBrk="1" hangingPunct="1">
              <a:buNone/>
              <a:defRPr/>
            </a:pPr>
            <a:r>
              <a:rPr lang="es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s-US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TEACHER:</a:t>
            </a:r>
          </a:p>
          <a:p>
            <a:pPr lvl="1" eaLnBrk="1" hangingPunct="1">
              <a:defRPr/>
            </a:pPr>
            <a:r>
              <a:rPr lang="es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ATTENTION </a:t>
            </a:r>
          </a:p>
          <a:p>
            <a:pPr lvl="1" eaLnBrk="1" hangingPunct="1">
              <a:defRPr/>
            </a:pPr>
            <a:r>
              <a:rPr lang="es-US" altLang="en-US" sz="2000" b="1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Tardiness</a:t>
            </a:r>
            <a:r>
              <a:rPr lang="es-US" altLang="en-US" sz="20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 eaLnBrk="1" hangingPunct="1">
              <a:defRPr/>
            </a:pPr>
            <a:r>
              <a:rPr lang="es-US" alt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Welcome</a:t>
            </a:r>
            <a:r>
              <a:rPr lang="es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2" eaLnBrk="1" hangingPunct="1">
              <a:defRPr/>
            </a:pPr>
            <a:r>
              <a:rPr lang="es-US" alt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Opening</a:t>
            </a:r>
            <a:r>
              <a:rPr lang="es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</a:t>
            </a:r>
            <a:r>
              <a:rPr lang="es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es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directions</a:t>
            </a:r>
            <a:r>
              <a:rPr lang="es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s-US" altLang="en-US" sz="20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reminders</a:t>
            </a:r>
            <a:endParaRPr lang="es-US" altLang="en-US" sz="20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es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Warm</a:t>
            </a:r>
            <a:r>
              <a:rPr lang="es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-up </a:t>
            </a:r>
            <a:r>
              <a:rPr lang="es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directions</a:t>
            </a:r>
            <a:r>
              <a:rPr lang="es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s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attendance</a:t>
            </a:r>
            <a:endParaRPr lang="es-US" alt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 eaLnBrk="1" hangingPunct="1">
              <a:defRPr/>
            </a:pPr>
            <a:r>
              <a:rPr lang="es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es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grading</a:t>
            </a:r>
            <a:r>
              <a:rPr lang="es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collection</a:t>
            </a:r>
            <a:endParaRPr lang="es-US" alt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es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Timed</a:t>
            </a:r>
            <a:r>
              <a:rPr lang="es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es-US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93700" lvl="1" indent="0" eaLnBrk="1" hangingPunct="1">
              <a:buNone/>
              <a:defRPr/>
            </a:pPr>
            <a:endParaRPr lang="es-US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989" y="1383080"/>
            <a:ext cx="2615468" cy="261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9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4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68" y="489858"/>
            <a:ext cx="41148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054" y="729887"/>
            <a:ext cx="4114800" cy="583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9898362">
            <a:off x="4038600" y="1225591"/>
            <a:ext cx="4114800" cy="22159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>
                <a:solidFill>
                  <a:srgbClr val="0070C0"/>
                </a:solidFill>
                <a:latin typeface="Calibri"/>
                <a:cs typeface="Calibri" panose="020F0502020204030204" pitchFamily="34" charset="0"/>
              </a:rPr>
              <a:t>Warm-Up Sheets</a:t>
            </a:r>
          </a:p>
        </p:txBody>
      </p:sp>
    </p:spTree>
    <p:extLst>
      <p:ext uri="{BB962C8B-B14F-4D97-AF65-F5344CB8AC3E}">
        <p14:creationId xmlns:p14="http://schemas.microsoft.com/office/powerpoint/2010/main" val="53915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27314" y="762000"/>
            <a:ext cx="8229600" cy="990600"/>
          </a:xfrm>
        </p:spPr>
        <p:txBody>
          <a:bodyPr/>
          <a:lstStyle/>
          <a:p>
            <a:pPr eaLnBrk="1" hangingPunct="1"/>
            <a:r>
              <a:rPr lang="es-US" altLang="en-US" sz="4000" dirty="0" err="1">
                <a:solidFill>
                  <a:srgbClr val="92D050"/>
                </a:solidFill>
                <a:latin typeface="Cooper Black" panose="0208090404030B020404" pitchFamily="18" charset="0"/>
              </a:rPr>
              <a:t>First</a:t>
            </a:r>
            <a:r>
              <a:rPr lang="es-US" altLang="en-US" sz="4000" dirty="0">
                <a:solidFill>
                  <a:srgbClr val="92D050"/>
                </a:solidFill>
                <a:latin typeface="Cooper Black" panose="0208090404030B020404" pitchFamily="18" charset="0"/>
              </a:rPr>
              <a:t>-Day </a:t>
            </a:r>
            <a:r>
              <a:rPr lang="es-US" altLang="en-US" sz="4000" dirty="0" err="1">
                <a:solidFill>
                  <a:srgbClr val="92D050"/>
                </a:solidFill>
                <a:latin typeface="Cooper Black" panose="0208090404030B020404" pitchFamily="18" charset="0"/>
              </a:rPr>
              <a:t>Procedures</a:t>
            </a:r>
            <a:endParaRPr lang="es-US" altLang="en-US" sz="4000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827314" y="1828800"/>
            <a:ext cx="84582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s-US" altLang="en-US" sz="2400" b="1" dirty="0" err="1">
                <a:solidFill>
                  <a:srgbClr val="0070C0"/>
                </a:solidFill>
                <a:latin typeface="+mj-lt"/>
              </a:rPr>
              <a:t>Asking</a:t>
            </a:r>
            <a:r>
              <a:rPr lang="es-US" altLang="en-US" sz="2400" b="1" dirty="0">
                <a:solidFill>
                  <a:srgbClr val="0070C0"/>
                </a:solidFill>
                <a:latin typeface="+mj-lt"/>
              </a:rPr>
              <a:t> and </a:t>
            </a:r>
            <a:r>
              <a:rPr lang="es-US" altLang="en-US" sz="2400" b="1" dirty="0" err="1">
                <a:solidFill>
                  <a:srgbClr val="0070C0"/>
                </a:solidFill>
                <a:latin typeface="+mj-lt"/>
              </a:rPr>
              <a:t>answering</a:t>
            </a:r>
            <a:r>
              <a:rPr lang="es-US" alt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s-US" altLang="en-US" sz="2400" b="1" dirty="0" err="1">
                <a:solidFill>
                  <a:srgbClr val="0070C0"/>
                </a:solidFill>
                <a:latin typeface="+mj-lt"/>
              </a:rPr>
              <a:t>questions</a:t>
            </a:r>
            <a:r>
              <a:rPr lang="es-US" altLang="en-US" sz="2400" b="1" dirty="0">
                <a:solidFill>
                  <a:srgbClr val="0070C0"/>
                </a:solidFill>
                <a:latin typeface="+mj-lt"/>
              </a:rPr>
              <a:t>:</a:t>
            </a:r>
          </a:p>
          <a:p>
            <a:pPr lvl="1" eaLnBrk="1" hangingPunct="1">
              <a:defRPr/>
            </a:pPr>
            <a:r>
              <a:rPr lang="es-US" altLang="en-US" dirty="0" smtClean="0">
                <a:latin typeface="+mj-lt"/>
              </a:rPr>
              <a:t>Are </a:t>
            </a:r>
            <a:r>
              <a:rPr lang="es-US" altLang="en-US" dirty="0" err="1" smtClean="0">
                <a:latin typeface="+mj-lt"/>
              </a:rPr>
              <a:t>they</a:t>
            </a:r>
            <a:r>
              <a:rPr lang="es-US" altLang="en-US" dirty="0" smtClean="0">
                <a:latin typeface="+mj-lt"/>
              </a:rPr>
              <a:t> </a:t>
            </a:r>
            <a:r>
              <a:rPr lang="es-US" altLang="en-US" dirty="0" err="1" smtClean="0">
                <a:latin typeface="+mj-lt"/>
              </a:rPr>
              <a:t>relevant</a:t>
            </a:r>
            <a:r>
              <a:rPr lang="es-US" altLang="en-US" dirty="0">
                <a:latin typeface="+mj-lt"/>
              </a:rPr>
              <a:t> </a:t>
            </a:r>
            <a:r>
              <a:rPr lang="es-US" altLang="en-US" dirty="0" smtClean="0">
                <a:latin typeface="+mj-lt"/>
              </a:rPr>
              <a:t>to </a:t>
            </a:r>
            <a:r>
              <a:rPr lang="es-US" altLang="en-US" dirty="0" err="1" smtClean="0">
                <a:latin typeface="+mj-lt"/>
              </a:rPr>
              <a:t>what</a:t>
            </a:r>
            <a:r>
              <a:rPr lang="es-US" altLang="en-US" dirty="0" smtClean="0">
                <a:latin typeface="+mj-lt"/>
              </a:rPr>
              <a:t> </a:t>
            </a:r>
            <a:r>
              <a:rPr lang="es-US" altLang="en-US" dirty="0" err="1" smtClean="0">
                <a:latin typeface="+mj-lt"/>
              </a:rPr>
              <a:t>we’re</a:t>
            </a:r>
            <a:r>
              <a:rPr lang="es-US" altLang="en-US" dirty="0" smtClean="0">
                <a:latin typeface="+mj-lt"/>
              </a:rPr>
              <a:t> </a:t>
            </a:r>
            <a:r>
              <a:rPr lang="es-US" altLang="en-US" dirty="0" err="1" smtClean="0">
                <a:latin typeface="+mj-lt"/>
              </a:rPr>
              <a:t>doing</a:t>
            </a:r>
            <a:r>
              <a:rPr lang="es-US" altLang="en-US" dirty="0" smtClean="0">
                <a:latin typeface="+mj-lt"/>
              </a:rPr>
              <a:t>?</a:t>
            </a:r>
          </a:p>
          <a:p>
            <a:pPr lvl="1" eaLnBrk="1" hangingPunct="1">
              <a:defRPr/>
            </a:pPr>
            <a:r>
              <a:rPr lang="es-US" altLang="en-US" dirty="0" err="1" smtClean="0">
                <a:latin typeface="+mj-lt"/>
              </a:rPr>
              <a:t>Will</a:t>
            </a:r>
            <a:r>
              <a:rPr lang="es-US" altLang="en-US" dirty="0" smtClean="0">
                <a:latin typeface="+mj-lt"/>
              </a:rPr>
              <a:t> </a:t>
            </a:r>
            <a:r>
              <a:rPr lang="es-US" altLang="en-US" dirty="0" err="1" smtClean="0">
                <a:latin typeface="+mj-lt"/>
              </a:rPr>
              <a:t>they</a:t>
            </a:r>
            <a:r>
              <a:rPr lang="es-US" altLang="en-US" dirty="0" smtClean="0">
                <a:latin typeface="+mj-lt"/>
              </a:rPr>
              <a:t> </a:t>
            </a:r>
            <a:r>
              <a:rPr lang="es-US" altLang="en-US" dirty="0" err="1" smtClean="0">
                <a:latin typeface="+mj-lt"/>
              </a:rPr>
              <a:t>benefit</a:t>
            </a:r>
            <a:r>
              <a:rPr lang="es-US" altLang="en-US" dirty="0" smtClean="0">
                <a:latin typeface="+mj-lt"/>
              </a:rPr>
              <a:t> </a:t>
            </a:r>
            <a:r>
              <a:rPr lang="es-US" altLang="en-US" dirty="0" err="1" smtClean="0">
                <a:latin typeface="+mj-lt"/>
              </a:rPr>
              <a:t>the</a:t>
            </a:r>
            <a:r>
              <a:rPr lang="es-US" altLang="en-US" dirty="0" smtClean="0">
                <a:latin typeface="+mj-lt"/>
              </a:rPr>
              <a:t> </a:t>
            </a:r>
            <a:r>
              <a:rPr lang="es-US" altLang="en-US" dirty="0" err="1" smtClean="0">
                <a:latin typeface="+mj-lt"/>
              </a:rPr>
              <a:t>whole</a:t>
            </a:r>
            <a:r>
              <a:rPr lang="es-US" altLang="en-US" dirty="0" smtClean="0">
                <a:latin typeface="+mj-lt"/>
              </a:rPr>
              <a:t> </a:t>
            </a:r>
            <a:r>
              <a:rPr lang="es-US" altLang="en-US" dirty="0" err="1" smtClean="0">
                <a:latin typeface="+mj-lt"/>
              </a:rPr>
              <a:t>class</a:t>
            </a:r>
            <a:r>
              <a:rPr lang="es-US" altLang="en-US" dirty="0" smtClean="0">
                <a:latin typeface="+mj-lt"/>
              </a:rPr>
              <a:t>?</a:t>
            </a:r>
            <a:endParaRPr lang="es-US" alt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s-US" altLang="en-US" dirty="0" err="1" smtClean="0">
                <a:latin typeface="+mj-lt"/>
              </a:rPr>
              <a:t>Raise</a:t>
            </a:r>
            <a:r>
              <a:rPr lang="es-US" altLang="en-US" dirty="0" smtClean="0">
                <a:latin typeface="+mj-lt"/>
              </a:rPr>
              <a:t> </a:t>
            </a:r>
            <a:r>
              <a:rPr lang="es-US" altLang="en-US" dirty="0" err="1" smtClean="0">
                <a:latin typeface="+mj-lt"/>
              </a:rPr>
              <a:t>your</a:t>
            </a:r>
            <a:r>
              <a:rPr lang="es-US" altLang="en-US" dirty="0" smtClean="0">
                <a:latin typeface="+mj-lt"/>
              </a:rPr>
              <a:t> </a:t>
            </a:r>
            <a:r>
              <a:rPr lang="es-US" altLang="en-US" dirty="0" err="1" smtClean="0">
                <a:latin typeface="+mj-lt"/>
              </a:rPr>
              <a:t>hand</a:t>
            </a:r>
            <a:r>
              <a:rPr lang="es-US" altLang="en-US" dirty="0" smtClean="0">
                <a:latin typeface="+mj-lt"/>
              </a:rPr>
              <a:t>, </a:t>
            </a:r>
            <a:r>
              <a:rPr lang="es-US" altLang="en-US" dirty="0" err="1" smtClean="0">
                <a:latin typeface="+mj-lt"/>
              </a:rPr>
              <a:t>please</a:t>
            </a:r>
            <a:r>
              <a:rPr lang="es-US" altLang="en-US" dirty="0" smtClean="0">
                <a:latin typeface="+mj-lt"/>
              </a:rPr>
              <a:t>.</a:t>
            </a:r>
          </a:p>
          <a:p>
            <a:pPr lvl="1" eaLnBrk="1" hangingPunct="1">
              <a:defRPr/>
            </a:pPr>
            <a:r>
              <a:rPr lang="es-US" altLang="en-US" dirty="0" err="1">
                <a:latin typeface="+mj-lt"/>
              </a:rPr>
              <a:t>Is</a:t>
            </a:r>
            <a:r>
              <a:rPr lang="es-US" altLang="en-US" dirty="0">
                <a:latin typeface="+mj-lt"/>
              </a:rPr>
              <a:t> </a:t>
            </a:r>
            <a:r>
              <a:rPr lang="es-US" altLang="en-US" dirty="0" err="1">
                <a:latin typeface="+mj-lt"/>
              </a:rPr>
              <a:t>it</a:t>
            </a:r>
            <a:r>
              <a:rPr lang="es-US" altLang="en-US" dirty="0">
                <a:latin typeface="+mj-lt"/>
              </a:rPr>
              <a:t> </a:t>
            </a:r>
            <a:r>
              <a:rPr lang="es-US" altLang="en-US" dirty="0" err="1">
                <a:latin typeface="+mj-lt"/>
              </a:rPr>
              <a:t>an</a:t>
            </a:r>
            <a:r>
              <a:rPr lang="es-US" altLang="en-US" dirty="0">
                <a:latin typeface="+mj-lt"/>
              </a:rPr>
              <a:t> </a:t>
            </a:r>
            <a:r>
              <a:rPr lang="es-US" altLang="en-US" dirty="0" err="1">
                <a:latin typeface="+mj-lt"/>
              </a:rPr>
              <a:t>emergency</a:t>
            </a:r>
            <a:r>
              <a:rPr lang="es-US" altLang="en-US" dirty="0" smtClean="0">
                <a:latin typeface="+mj-lt"/>
              </a:rPr>
              <a:t>?</a:t>
            </a:r>
          </a:p>
          <a:p>
            <a:pPr marL="393700" lvl="1" indent="0" eaLnBrk="1" hangingPunct="1">
              <a:buNone/>
              <a:defRPr/>
            </a:pPr>
            <a:endParaRPr lang="es-US" altLang="en-US" dirty="0">
              <a:latin typeface="+mj-lt"/>
            </a:endParaRPr>
          </a:p>
          <a:p>
            <a:pPr eaLnBrk="1" hangingPunct="1">
              <a:defRPr/>
            </a:pPr>
            <a:r>
              <a:rPr lang="es-US" altLang="en-US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Taking</a:t>
            </a:r>
            <a:r>
              <a:rPr lang="es-US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care</a:t>
            </a:r>
            <a:r>
              <a:rPr lang="es-US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personal </a:t>
            </a:r>
            <a:r>
              <a:rPr lang="es-US" altLang="en-US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needs</a:t>
            </a:r>
            <a:r>
              <a:rPr lang="es-US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es-US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sz="24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endParaRPr lang="es-US" altLang="en-US" sz="24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es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Raise</a:t>
            </a:r>
            <a:r>
              <a:rPr lang="es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s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hand</a:t>
            </a:r>
            <a:r>
              <a:rPr lang="es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please</a:t>
            </a:r>
            <a:r>
              <a:rPr lang="es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 eaLnBrk="1" hangingPunct="1">
              <a:defRPr/>
            </a:pPr>
            <a:r>
              <a:rPr lang="es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es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direct</a:t>
            </a:r>
            <a:r>
              <a:rPr lang="es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ions</a:t>
            </a:r>
            <a:r>
              <a:rPr lang="es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and/</a:t>
            </a:r>
            <a:r>
              <a:rPr lang="es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s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instruction</a:t>
            </a:r>
            <a:r>
              <a:rPr lang="es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s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es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independent</a:t>
            </a:r>
            <a:r>
              <a:rPr lang="es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work</a:t>
            </a:r>
            <a:endParaRPr lang="es-US" alt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es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es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follow</a:t>
            </a:r>
            <a:r>
              <a:rPr lang="es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10-10, </a:t>
            </a:r>
            <a:r>
              <a:rPr lang="es-US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school-wide</a:t>
            </a:r>
            <a:r>
              <a:rPr lang="es-US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rule.</a:t>
            </a:r>
          </a:p>
          <a:p>
            <a:pPr marL="0" indent="0" eaLnBrk="1" hangingPunct="1">
              <a:buNone/>
              <a:defRPr/>
            </a:pPr>
            <a:endParaRPr lang="es-US" altLang="en-US" dirty="0"/>
          </a:p>
          <a:p>
            <a:pPr marL="393700" lvl="1" indent="0" eaLnBrk="1" hangingPunct="1">
              <a:buNone/>
              <a:defRPr/>
            </a:pPr>
            <a:endParaRPr lang="es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618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70857" y="729343"/>
            <a:ext cx="8229600" cy="990600"/>
          </a:xfrm>
        </p:spPr>
        <p:txBody>
          <a:bodyPr/>
          <a:lstStyle/>
          <a:p>
            <a:pPr eaLnBrk="1" hangingPunct="1"/>
            <a:r>
              <a:rPr lang="es-US" altLang="en-US" sz="4000" dirty="0" err="1">
                <a:solidFill>
                  <a:srgbClr val="92D050"/>
                </a:solidFill>
                <a:latin typeface="Cooper Black" panose="0208090404030B020404" pitchFamily="18" charset="0"/>
              </a:rPr>
              <a:t>First</a:t>
            </a:r>
            <a:r>
              <a:rPr lang="es-US" altLang="en-US" sz="4000" dirty="0">
                <a:solidFill>
                  <a:srgbClr val="92D050"/>
                </a:solidFill>
                <a:latin typeface="Cooper Black" panose="0208090404030B020404" pitchFamily="18" charset="0"/>
              </a:rPr>
              <a:t>-Day </a:t>
            </a:r>
            <a:r>
              <a:rPr lang="es-US" altLang="en-US" sz="4000" dirty="0" err="1">
                <a:solidFill>
                  <a:srgbClr val="92D050"/>
                </a:solidFill>
                <a:latin typeface="Cooper Black" panose="0208090404030B020404" pitchFamily="18" charset="0"/>
              </a:rPr>
              <a:t>Procedures</a:t>
            </a:r>
            <a:endParaRPr lang="es-US" altLang="en-US" sz="4000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870857" y="1796143"/>
            <a:ext cx="82296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s-US" altLang="en-US" sz="2400" b="1" dirty="0" err="1">
                <a:solidFill>
                  <a:srgbClr val="0070C0"/>
                </a:solidFill>
                <a:latin typeface="+mj-lt"/>
              </a:rPr>
              <a:t>Collecting</a:t>
            </a:r>
            <a:r>
              <a:rPr lang="es-US" alt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s-US" altLang="en-US" sz="2400" b="1" dirty="0" err="1">
                <a:solidFill>
                  <a:srgbClr val="0070C0"/>
                </a:solidFill>
                <a:latin typeface="+mj-lt"/>
              </a:rPr>
              <a:t>papers</a:t>
            </a:r>
            <a:endParaRPr lang="es-US" altLang="en-US" sz="2400" b="1" dirty="0">
              <a:solidFill>
                <a:srgbClr val="0070C0"/>
              </a:solidFill>
              <a:latin typeface="+mj-lt"/>
            </a:endParaRPr>
          </a:p>
          <a:p>
            <a:pPr lvl="1" eaLnBrk="1" hangingPunct="1">
              <a:defRPr/>
            </a:pPr>
            <a:r>
              <a:rPr lang="es-US" altLang="en-US" dirty="0" smtClean="0">
                <a:latin typeface="+mj-lt"/>
              </a:rPr>
              <a:t>Pass to </a:t>
            </a:r>
            <a:r>
              <a:rPr lang="es-US" altLang="en-US" dirty="0" err="1" smtClean="0">
                <a:latin typeface="+mj-lt"/>
              </a:rPr>
              <a:t>right</a:t>
            </a:r>
            <a:r>
              <a:rPr lang="es-US" altLang="en-US" dirty="0" smtClean="0">
                <a:latin typeface="+mj-lt"/>
              </a:rPr>
              <a:t>.</a:t>
            </a:r>
          </a:p>
          <a:p>
            <a:pPr lvl="1" eaLnBrk="1" hangingPunct="1">
              <a:defRPr/>
            </a:pPr>
            <a:r>
              <a:rPr lang="es-US" altLang="en-US" dirty="0" smtClean="0">
                <a:latin typeface="+mj-lt"/>
              </a:rPr>
              <a:t>Point </a:t>
            </a:r>
            <a:r>
              <a:rPr lang="es-US" altLang="en-US" dirty="0" err="1" smtClean="0">
                <a:latin typeface="+mj-lt"/>
              </a:rPr>
              <a:t>person</a:t>
            </a:r>
            <a:r>
              <a:rPr lang="es-US" altLang="en-US" dirty="0" smtClean="0">
                <a:latin typeface="+mj-lt"/>
              </a:rPr>
              <a:t> at </a:t>
            </a:r>
            <a:r>
              <a:rPr lang="es-US" altLang="en-US" dirty="0" err="1" smtClean="0">
                <a:latin typeface="+mj-lt"/>
              </a:rPr>
              <a:t>end</a:t>
            </a:r>
            <a:r>
              <a:rPr lang="es-US" altLang="en-US" dirty="0" smtClean="0">
                <a:latin typeface="+mj-lt"/>
              </a:rPr>
              <a:t> </a:t>
            </a:r>
            <a:r>
              <a:rPr lang="es-US" altLang="en-US" dirty="0" err="1" smtClean="0">
                <a:latin typeface="+mj-lt"/>
              </a:rPr>
              <a:t>checks</a:t>
            </a:r>
            <a:r>
              <a:rPr lang="es-US" altLang="en-US" dirty="0" smtClean="0">
                <a:latin typeface="+mj-lt"/>
              </a:rPr>
              <a:t> </a:t>
            </a:r>
            <a:r>
              <a:rPr lang="es-US" altLang="en-US" dirty="0" err="1" smtClean="0">
                <a:latin typeface="+mj-lt"/>
              </a:rPr>
              <a:t>for</a:t>
            </a:r>
            <a:r>
              <a:rPr lang="es-US" altLang="en-US" dirty="0" smtClean="0">
                <a:latin typeface="+mj-lt"/>
              </a:rPr>
              <a:t> </a:t>
            </a:r>
            <a:r>
              <a:rPr lang="es-US" altLang="en-US" dirty="0" err="1" smtClean="0">
                <a:latin typeface="+mj-lt"/>
              </a:rPr>
              <a:t>names</a:t>
            </a:r>
            <a:r>
              <a:rPr lang="es-US" altLang="en-US" dirty="0" smtClean="0">
                <a:latin typeface="+mj-lt"/>
              </a:rPr>
              <a:t>.</a:t>
            </a:r>
          </a:p>
          <a:p>
            <a:pPr lvl="1" eaLnBrk="1" hangingPunct="1">
              <a:defRPr/>
            </a:pPr>
            <a:r>
              <a:rPr lang="es-US" altLang="en-US" dirty="0" smtClean="0">
                <a:latin typeface="+mj-lt"/>
              </a:rPr>
              <a:t>Point </a:t>
            </a:r>
            <a:r>
              <a:rPr lang="es-US" altLang="en-US" dirty="0" err="1" smtClean="0">
                <a:latin typeface="+mj-lt"/>
              </a:rPr>
              <a:t>person</a:t>
            </a:r>
            <a:r>
              <a:rPr lang="es-US" altLang="en-US" dirty="0" smtClean="0">
                <a:latin typeface="+mj-lt"/>
              </a:rPr>
              <a:t> places </a:t>
            </a:r>
            <a:r>
              <a:rPr lang="es-US" altLang="en-US" dirty="0" err="1" smtClean="0">
                <a:latin typeface="+mj-lt"/>
              </a:rPr>
              <a:t>all</a:t>
            </a:r>
            <a:r>
              <a:rPr lang="es-US" altLang="en-US" dirty="0" smtClean="0">
                <a:latin typeface="+mj-lt"/>
              </a:rPr>
              <a:t> </a:t>
            </a:r>
            <a:r>
              <a:rPr lang="es-US" altLang="en-US" dirty="0" err="1" smtClean="0">
                <a:latin typeface="+mj-lt"/>
              </a:rPr>
              <a:t>papers</a:t>
            </a:r>
            <a:r>
              <a:rPr lang="es-US" altLang="en-US" dirty="0" smtClean="0">
                <a:latin typeface="+mj-lt"/>
              </a:rPr>
              <a:t> in </a:t>
            </a:r>
            <a:r>
              <a:rPr lang="es-US" altLang="en-US" dirty="0" err="1" smtClean="0">
                <a:latin typeface="+mj-lt"/>
              </a:rPr>
              <a:t>labeled</a:t>
            </a:r>
            <a:r>
              <a:rPr lang="es-US" altLang="en-US" dirty="0" smtClean="0">
                <a:latin typeface="+mj-lt"/>
              </a:rPr>
              <a:t> </a:t>
            </a:r>
            <a:r>
              <a:rPr lang="es-US" altLang="en-US" dirty="0" err="1" smtClean="0">
                <a:latin typeface="+mj-lt"/>
              </a:rPr>
              <a:t>bin</a:t>
            </a:r>
            <a:r>
              <a:rPr lang="es-US" altLang="en-US" dirty="0" smtClean="0">
                <a:latin typeface="+mj-lt"/>
              </a:rPr>
              <a:t>.</a:t>
            </a:r>
          </a:p>
          <a:p>
            <a:pPr marL="393700" lvl="1" indent="0" eaLnBrk="1" hangingPunct="1">
              <a:buNone/>
              <a:defRPr/>
            </a:pPr>
            <a:endParaRPr lang="es-US" altLang="en-US" dirty="0">
              <a:latin typeface="+mj-lt"/>
            </a:endParaRPr>
          </a:p>
          <a:p>
            <a:pPr eaLnBrk="1" hangingPunct="1">
              <a:defRPr/>
            </a:pPr>
            <a:r>
              <a:rPr lang="es-US" altLang="en-US" sz="2400" b="1" dirty="0" err="1">
                <a:solidFill>
                  <a:srgbClr val="0070C0"/>
                </a:solidFill>
                <a:latin typeface="+mj-lt"/>
              </a:rPr>
              <a:t>End</a:t>
            </a:r>
            <a:r>
              <a:rPr lang="es-US" altLang="en-US" sz="2400" b="1" dirty="0">
                <a:solidFill>
                  <a:srgbClr val="0070C0"/>
                </a:solidFill>
                <a:latin typeface="+mj-lt"/>
              </a:rPr>
              <a:t>-of-</a:t>
            </a:r>
            <a:r>
              <a:rPr lang="es-US" altLang="en-US" sz="2400" b="1" dirty="0" err="1">
                <a:solidFill>
                  <a:srgbClr val="0070C0"/>
                </a:solidFill>
                <a:latin typeface="+mj-lt"/>
              </a:rPr>
              <a:t>class</a:t>
            </a:r>
            <a:r>
              <a:rPr lang="es-US" alt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s-US" altLang="en-US" sz="2400" b="1" dirty="0" err="1">
                <a:solidFill>
                  <a:srgbClr val="0070C0"/>
                </a:solidFill>
                <a:latin typeface="+mj-lt"/>
              </a:rPr>
              <a:t>routine</a:t>
            </a:r>
            <a:endParaRPr lang="es-US" altLang="en-US" sz="2400" b="1" dirty="0">
              <a:solidFill>
                <a:srgbClr val="0070C0"/>
              </a:solidFill>
              <a:latin typeface="+mj-lt"/>
            </a:endParaRPr>
          </a:p>
          <a:p>
            <a:pPr lvl="1" eaLnBrk="1" hangingPunct="1">
              <a:defRPr/>
            </a:pPr>
            <a:r>
              <a:rPr lang="es-US" altLang="en-US" dirty="0" err="1" smtClean="0">
                <a:latin typeface="+mj-lt"/>
              </a:rPr>
              <a:t>Check</a:t>
            </a:r>
            <a:r>
              <a:rPr lang="es-US" altLang="en-US" dirty="0" smtClean="0">
                <a:latin typeface="+mj-lt"/>
              </a:rPr>
              <a:t> </a:t>
            </a:r>
            <a:r>
              <a:rPr lang="es-US" altLang="en-US" dirty="0" err="1" smtClean="0">
                <a:latin typeface="+mj-lt"/>
              </a:rPr>
              <a:t>for</a:t>
            </a:r>
            <a:r>
              <a:rPr lang="es-US" altLang="en-US" dirty="0" smtClean="0">
                <a:latin typeface="+mj-lt"/>
              </a:rPr>
              <a:t> </a:t>
            </a:r>
            <a:r>
              <a:rPr lang="es-US" altLang="en-US" dirty="0" err="1" smtClean="0">
                <a:latin typeface="+mj-lt"/>
              </a:rPr>
              <a:t>understanding</a:t>
            </a:r>
            <a:endParaRPr lang="es-US" alt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s-US" altLang="en-US" dirty="0" err="1" smtClean="0">
                <a:latin typeface="+mj-lt"/>
              </a:rPr>
              <a:t>Reminders</a:t>
            </a:r>
            <a:r>
              <a:rPr lang="es-US" altLang="en-US" dirty="0" smtClean="0">
                <a:latin typeface="+mj-lt"/>
              </a:rPr>
              <a:t>/</a:t>
            </a:r>
            <a:r>
              <a:rPr lang="es-US" altLang="en-US" dirty="0" err="1" smtClean="0">
                <a:latin typeface="+mj-lt"/>
              </a:rPr>
              <a:t>preview</a:t>
            </a:r>
            <a:r>
              <a:rPr lang="es-US" altLang="en-US" dirty="0" smtClean="0">
                <a:latin typeface="+mj-lt"/>
              </a:rPr>
              <a:t> </a:t>
            </a:r>
            <a:r>
              <a:rPr lang="es-US" altLang="en-US" dirty="0" err="1" smtClean="0">
                <a:latin typeface="+mj-lt"/>
              </a:rPr>
              <a:t>next</a:t>
            </a:r>
            <a:r>
              <a:rPr lang="es-US" altLang="en-US" dirty="0" smtClean="0">
                <a:latin typeface="+mj-lt"/>
              </a:rPr>
              <a:t> </a:t>
            </a:r>
            <a:r>
              <a:rPr lang="es-US" altLang="en-US" dirty="0" err="1" smtClean="0">
                <a:latin typeface="+mj-lt"/>
              </a:rPr>
              <a:t>day</a:t>
            </a:r>
            <a:endParaRPr lang="es-US" alt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s-US" altLang="en-US" dirty="0" err="1" smtClean="0">
                <a:latin typeface="+mj-lt"/>
              </a:rPr>
              <a:t>Clean</a:t>
            </a:r>
            <a:r>
              <a:rPr lang="es-US" altLang="en-US" dirty="0" smtClean="0">
                <a:latin typeface="+mj-lt"/>
              </a:rPr>
              <a:t> up </a:t>
            </a:r>
            <a:r>
              <a:rPr lang="es-US" altLang="en-US" dirty="0" err="1" smtClean="0">
                <a:latin typeface="+mj-lt"/>
              </a:rPr>
              <a:t>area</a:t>
            </a:r>
            <a:r>
              <a:rPr lang="es-US" altLang="en-US" dirty="0" smtClean="0">
                <a:latin typeface="+mj-lt"/>
              </a:rPr>
              <a:t>.</a:t>
            </a:r>
          </a:p>
          <a:p>
            <a:pPr lvl="1" eaLnBrk="1" hangingPunct="1">
              <a:defRPr/>
            </a:pPr>
            <a:r>
              <a:rPr lang="es-US" altLang="en-US" dirty="0" err="1" smtClean="0">
                <a:latin typeface="+mj-lt"/>
              </a:rPr>
              <a:t>Check</a:t>
            </a:r>
            <a:r>
              <a:rPr lang="es-US" altLang="en-US" dirty="0" smtClean="0">
                <a:latin typeface="+mj-lt"/>
              </a:rPr>
              <a:t> </a:t>
            </a:r>
            <a:r>
              <a:rPr lang="es-US" altLang="en-US" dirty="0" err="1" smtClean="0">
                <a:latin typeface="+mj-lt"/>
              </a:rPr>
              <a:t>cell</a:t>
            </a:r>
            <a:r>
              <a:rPr lang="es-US" altLang="en-US" dirty="0" smtClean="0">
                <a:latin typeface="+mj-lt"/>
              </a:rPr>
              <a:t> </a:t>
            </a:r>
            <a:r>
              <a:rPr lang="es-US" altLang="en-US" dirty="0" err="1" smtClean="0">
                <a:latin typeface="+mj-lt"/>
              </a:rPr>
              <a:t>phone</a:t>
            </a:r>
            <a:r>
              <a:rPr lang="es-US" altLang="en-US" dirty="0" smtClean="0">
                <a:latin typeface="+mj-lt"/>
              </a:rPr>
              <a:t>.</a:t>
            </a:r>
          </a:p>
          <a:p>
            <a:pPr lvl="1" eaLnBrk="1" hangingPunct="1">
              <a:defRPr/>
            </a:pPr>
            <a:r>
              <a:rPr lang="es-US" altLang="en-US" b="1" dirty="0" smtClean="0">
                <a:solidFill>
                  <a:srgbClr val="FF3399"/>
                </a:solidFill>
                <a:latin typeface="+mj-lt"/>
              </a:rPr>
              <a:t>At </a:t>
            </a:r>
            <a:r>
              <a:rPr lang="es-US" altLang="en-US" b="1" dirty="0" err="1" smtClean="0">
                <a:solidFill>
                  <a:srgbClr val="FF3399"/>
                </a:solidFill>
                <a:latin typeface="+mj-lt"/>
              </a:rPr>
              <a:t>teacher’s</a:t>
            </a:r>
            <a:r>
              <a:rPr lang="es-US" altLang="en-US" b="1" dirty="0" smtClean="0">
                <a:solidFill>
                  <a:srgbClr val="FF3399"/>
                </a:solidFill>
                <a:latin typeface="+mj-lt"/>
              </a:rPr>
              <a:t> </a:t>
            </a:r>
            <a:r>
              <a:rPr lang="es-US" altLang="en-US" b="1" dirty="0" err="1" smtClean="0">
                <a:solidFill>
                  <a:srgbClr val="FF3399"/>
                </a:solidFill>
                <a:latin typeface="+mj-lt"/>
              </a:rPr>
              <a:t>dismissal</a:t>
            </a:r>
            <a:r>
              <a:rPr lang="es-US" altLang="en-US" dirty="0" smtClean="0">
                <a:latin typeface="+mj-lt"/>
              </a:rPr>
              <a:t>, </a:t>
            </a:r>
            <a:r>
              <a:rPr lang="es-US" altLang="en-US" dirty="0" err="1" smtClean="0">
                <a:latin typeface="+mj-lt"/>
              </a:rPr>
              <a:t>push</a:t>
            </a:r>
            <a:r>
              <a:rPr lang="es-US" altLang="en-US" dirty="0" smtClean="0">
                <a:latin typeface="+mj-lt"/>
              </a:rPr>
              <a:t> in </a:t>
            </a:r>
            <a:r>
              <a:rPr lang="es-US" altLang="en-US" dirty="0" err="1" smtClean="0">
                <a:latin typeface="+mj-lt"/>
              </a:rPr>
              <a:t>chairs</a:t>
            </a:r>
            <a:r>
              <a:rPr lang="es-US" altLang="en-US" dirty="0" smtClean="0">
                <a:latin typeface="+mj-lt"/>
              </a:rPr>
              <a:t>.</a:t>
            </a:r>
          </a:p>
          <a:p>
            <a:pPr lvl="1" eaLnBrk="1" hangingPunct="1">
              <a:defRPr/>
            </a:pPr>
            <a:endParaRPr lang="es-US" altLang="en-US" dirty="0" smtClean="0">
              <a:latin typeface="+mj-lt"/>
            </a:endParaRPr>
          </a:p>
          <a:p>
            <a:pPr marL="0" indent="0" eaLnBrk="1" hangingPunct="1">
              <a:buNone/>
              <a:defRPr/>
            </a:pPr>
            <a:endParaRPr lang="es-US" altLang="en-US" dirty="0"/>
          </a:p>
          <a:p>
            <a:pPr marL="393700" lvl="1" indent="0" eaLnBrk="1" hangingPunct="1">
              <a:buNone/>
              <a:defRPr/>
            </a:pPr>
            <a:endParaRPr lang="es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404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64028" y="762000"/>
            <a:ext cx="8229600" cy="990600"/>
          </a:xfrm>
        </p:spPr>
        <p:txBody>
          <a:bodyPr/>
          <a:lstStyle/>
          <a:p>
            <a:pPr eaLnBrk="1" hangingPunct="1"/>
            <a:r>
              <a:rPr lang="es-US" altLang="en-US" sz="4000" dirty="0" err="1">
                <a:solidFill>
                  <a:srgbClr val="92D050"/>
                </a:solidFill>
                <a:latin typeface="Cooper Black" panose="0208090404030B020404" pitchFamily="18" charset="0"/>
              </a:rPr>
              <a:t>First</a:t>
            </a:r>
            <a:r>
              <a:rPr lang="es-US" altLang="en-US" sz="4000" dirty="0">
                <a:solidFill>
                  <a:srgbClr val="92D050"/>
                </a:solidFill>
                <a:latin typeface="Cooper Black" panose="0208090404030B020404" pitchFamily="18" charset="0"/>
              </a:rPr>
              <a:t>-Day </a:t>
            </a:r>
            <a:r>
              <a:rPr lang="es-US" altLang="en-US" sz="4000" dirty="0" err="1">
                <a:solidFill>
                  <a:srgbClr val="92D050"/>
                </a:solidFill>
                <a:latin typeface="Cooper Black" panose="0208090404030B020404" pitchFamily="18" charset="0"/>
              </a:rPr>
              <a:t>Procedures</a:t>
            </a:r>
            <a:endParaRPr lang="es-US" altLang="en-US" sz="4000" dirty="0">
              <a:solidFill>
                <a:srgbClr val="92D050"/>
              </a:solidFill>
              <a:latin typeface="Cooper Black" panose="0208090404030B020404" pitchFamily="18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64028" y="1850572"/>
            <a:ext cx="82296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s-US" altLang="en-US" sz="2400" b="1" dirty="0" err="1">
                <a:solidFill>
                  <a:srgbClr val="0070C0"/>
                </a:solidFill>
                <a:latin typeface="+mj-lt"/>
              </a:rPr>
              <a:t>Cell</a:t>
            </a:r>
            <a:r>
              <a:rPr lang="es-US" altLang="en-US" sz="24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s-US" altLang="en-US" sz="2400" b="1" dirty="0" err="1">
                <a:solidFill>
                  <a:srgbClr val="0070C0"/>
                </a:solidFill>
                <a:latin typeface="+mj-lt"/>
              </a:rPr>
              <a:t>phone</a:t>
            </a:r>
            <a:r>
              <a:rPr lang="es-US" altLang="en-US" sz="2400" b="1" dirty="0">
                <a:solidFill>
                  <a:srgbClr val="0070C0"/>
                </a:solidFill>
                <a:latin typeface="+mj-lt"/>
              </a:rPr>
              <a:t> use</a:t>
            </a:r>
          </a:p>
          <a:p>
            <a:pPr lvl="1" eaLnBrk="1" hangingPunct="1">
              <a:defRPr/>
            </a:pPr>
            <a:r>
              <a:rPr lang="es-US" altLang="en-US" dirty="0" err="1" smtClean="0">
                <a:latin typeface="+mj-lt"/>
              </a:rPr>
              <a:t>Beginning</a:t>
            </a:r>
            <a:r>
              <a:rPr lang="es-US" altLang="en-US" dirty="0" smtClean="0">
                <a:latin typeface="+mj-lt"/>
              </a:rPr>
              <a:t> and </a:t>
            </a:r>
            <a:r>
              <a:rPr lang="es-US" altLang="en-US" dirty="0" err="1" smtClean="0">
                <a:latin typeface="+mj-lt"/>
              </a:rPr>
              <a:t>end</a:t>
            </a:r>
            <a:r>
              <a:rPr lang="es-US" altLang="en-US" dirty="0" smtClean="0">
                <a:latin typeface="+mj-lt"/>
              </a:rPr>
              <a:t> of </a:t>
            </a:r>
            <a:r>
              <a:rPr lang="es-US" altLang="en-US" dirty="0" err="1" smtClean="0">
                <a:latin typeface="+mj-lt"/>
              </a:rPr>
              <a:t>class</a:t>
            </a:r>
            <a:endParaRPr lang="es-US" alt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s-US" altLang="en-US" dirty="0" err="1" smtClean="0">
                <a:latin typeface="+mj-lt"/>
              </a:rPr>
              <a:t>Instructional</a:t>
            </a:r>
            <a:r>
              <a:rPr lang="es-US" altLang="en-US" dirty="0" smtClean="0">
                <a:latin typeface="+mj-lt"/>
              </a:rPr>
              <a:t> </a:t>
            </a:r>
            <a:r>
              <a:rPr lang="es-US" altLang="en-US" dirty="0" err="1" smtClean="0">
                <a:latin typeface="+mj-lt"/>
              </a:rPr>
              <a:t>purposes</a:t>
            </a:r>
            <a:endParaRPr lang="es-US" alt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s-US" altLang="en-US" dirty="0" smtClean="0">
                <a:latin typeface="+mj-lt"/>
              </a:rPr>
              <a:t>NO </a:t>
            </a:r>
            <a:r>
              <a:rPr lang="es-US" altLang="en-US" dirty="0" err="1" smtClean="0">
                <a:latin typeface="+mj-lt"/>
              </a:rPr>
              <a:t>charging</a:t>
            </a:r>
            <a:r>
              <a:rPr lang="es-US" altLang="en-US" dirty="0">
                <a:latin typeface="+mj-lt"/>
              </a:rPr>
              <a:t> </a:t>
            </a:r>
            <a:endParaRPr lang="es-US" alt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s-US" altLang="en-US" dirty="0" err="1" smtClean="0">
                <a:latin typeface="+mj-lt"/>
              </a:rPr>
              <a:t>If</a:t>
            </a:r>
            <a:r>
              <a:rPr lang="es-US" altLang="en-US" dirty="0" smtClean="0">
                <a:latin typeface="+mj-lt"/>
              </a:rPr>
              <a:t> </a:t>
            </a:r>
            <a:r>
              <a:rPr lang="es-US" altLang="en-US" dirty="0" err="1" smtClean="0">
                <a:latin typeface="+mj-lt"/>
              </a:rPr>
              <a:t>needed</a:t>
            </a:r>
            <a:r>
              <a:rPr lang="es-US" altLang="en-US" dirty="0" smtClean="0">
                <a:latin typeface="+mj-lt"/>
              </a:rPr>
              <a:t>, </a:t>
            </a:r>
            <a:r>
              <a:rPr lang="es-US" altLang="en-US" dirty="0" err="1" smtClean="0">
                <a:latin typeface="+mj-lt"/>
              </a:rPr>
              <a:t>teacher</a:t>
            </a:r>
            <a:r>
              <a:rPr lang="es-US" altLang="en-US" dirty="0" smtClean="0">
                <a:latin typeface="+mj-lt"/>
              </a:rPr>
              <a:t> </a:t>
            </a:r>
            <a:r>
              <a:rPr lang="es-US" altLang="en-US" dirty="0" err="1" smtClean="0">
                <a:latin typeface="+mj-lt"/>
              </a:rPr>
              <a:t>will</a:t>
            </a:r>
            <a:r>
              <a:rPr lang="es-US" altLang="en-US" dirty="0" smtClean="0">
                <a:latin typeface="+mj-lt"/>
              </a:rPr>
              <a:t> store in </a:t>
            </a:r>
            <a:r>
              <a:rPr lang="es-US" altLang="en-US" dirty="0" err="1" smtClean="0">
                <a:latin typeface="+mj-lt"/>
              </a:rPr>
              <a:t>secure</a:t>
            </a:r>
            <a:r>
              <a:rPr lang="es-US" altLang="en-US" dirty="0" smtClean="0">
                <a:latin typeface="+mj-lt"/>
              </a:rPr>
              <a:t> </a:t>
            </a:r>
            <a:r>
              <a:rPr lang="es-US" altLang="en-US" dirty="0" err="1" smtClean="0">
                <a:latin typeface="+mj-lt"/>
              </a:rPr>
              <a:t>location</a:t>
            </a:r>
            <a:r>
              <a:rPr lang="es-US" altLang="en-US" dirty="0" smtClean="0">
                <a:latin typeface="+mj-lt"/>
              </a:rPr>
              <a:t>.</a:t>
            </a:r>
          </a:p>
          <a:p>
            <a:pPr lvl="1" eaLnBrk="1" hangingPunct="1">
              <a:defRPr/>
            </a:pPr>
            <a:r>
              <a:rPr lang="es-US" altLang="en-US" dirty="0" err="1" smtClean="0">
                <a:latin typeface="+mj-lt"/>
              </a:rPr>
              <a:t>Infractions</a:t>
            </a:r>
            <a:r>
              <a:rPr lang="es-US" altLang="en-US" dirty="0" smtClean="0">
                <a:latin typeface="+mj-lt"/>
              </a:rPr>
              <a:t> </a:t>
            </a:r>
            <a:r>
              <a:rPr lang="es-US" altLang="en-US" dirty="0" err="1" smtClean="0">
                <a:latin typeface="+mj-lt"/>
              </a:rPr>
              <a:t>have</a:t>
            </a:r>
            <a:r>
              <a:rPr lang="es-US" altLang="en-US" dirty="0" smtClean="0">
                <a:latin typeface="+mj-lt"/>
              </a:rPr>
              <a:t> </a:t>
            </a:r>
            <a:r>
              <a:rPr lang="es-US" altLang="en-US" dirty="0" err="1" smtClean="0">
                <a:latin typeface="+mj-lt"/>
              </a:rPr>
              <a:t>same</a:t>
            </a:r>
            <a:r>
              <a:rPr lang="es-US" altLang="en-US" dirty="0" smtClean="0">
                <a:latin typeface="+mj-lt"/>
              </a:rPr>
              <a:t> </a:t>
            </a:r>
            <a:r>
              <a:rPr lang="es-US" altLang="en-US" dirty="0" err="1" smtClean="0">
                <a:latin typeface="+mj-lt"/>
              </a:rPr>
              <a:t>consequences</a:t>
            </a:r>
            <a:r>
              <a:rPr lang="es-US" altLang="en-US" dirty="0" smtClean="0">
                <a:latin typeface="+mj-lt"/>
              </a:rPr>
              <a:t> as </a:t>
            </a:r>
            <a:r>
              <a:rPr lang="es-US" altLang="en-US" dirty="0" err="1" smtClean="0">
                <a:latin typeface="+mj-lt"/>
              </a:rPr>
              <a:t>disregarding</a:t>
            </a:r>
            <a:r>
              <a:rPr lang="es-US" altLang="en-US" dirty="0" smtClean="0">
                <a:latin typeface="+mj-lt"/>
              </a:rPr>
              <a:t> </a:t>
            </a:r>
            <a:r>
              <a:rPr lang="es-US" altLang="en-US" dirty="0" err="1" smtClean="0">
                <a:latin typeface="+mj-lt"/>
              </a:rPr>
              <a:t>other</a:t>
            </a:r>
            <a:r>
              <a:rPr lang="es-US" altLang="en-US" dirty="0" smtClean="0">
                <a:latin typeface="+mj-lt"/>
              </a:rPr>
              <a:t> </a:t>
            </a:r>
            <a:r>
              <a:rPr lang="es-US" altLang="en-US" dirty="0" err="1" smtClean="0">
                <a:latin typeface="+mj-lt"/>
              </a:rPr>
              <a:t>procedures</a:t>
            </a:r>
            <a:r>
              <a:rPr lang="es-US" altLang="en-US" dirty="0" smtClean="0">
                <a:latin typeface="+mj-lt"/>
              </a:rPr>
              <a:t>.</a:t>
            </a:r>
          </a:p>
          <a:p>
            <a:pPr marL="393700" lvl="1" indent="0" algn="ctr" eaLnBrk="1" hangingPunct="1">
              <a:buNone/>
              <a:defRPr/>
            </a:pPr>
            <a:endParaRPr lang="es-US" altLang="en-US" dirty="0" smtClean="0">
              <a:latin typeface="+mj-lt"/>
            </a:endParaRPr>
          </a:p>
          <a:p>
            <a:pPr marL="393700" lvl="1" indent="0" eaLnBrk="1" hangingPunct="1">
              <a:buNone/>
              <a:defRPr/>
            </a:pPr>
            <a:r>
              <a:rPr lang="es-US" altLang="en-US" sz="4000" b="1" i="1" dirty="0">
                <a:solidFill>
                  <a:srgbClr val="FF0000"/>
                </a:solidFill>
                <a:latin typeface="+mj-lt"/>
              </a:rPr>
              <a:t>     Be </a:t>
            </a:r>
            <a:r>
              <a:rPr lang="es-US" altLang="en-US" sz="4000" b="1" i="1" dirty="0" err="1">
                <a:solidFill>
                  <a:srgbClr val="FF0000"/>
                </a:solidFill>
                <a:latin typeface="+mj-lt"/>
              </a:rPr>
              <a:t>fully</a:t>
            </a:r>
            <a:r>
              <a:rPr lang="es-US" altLang="en-US" sz="4000" b="1" i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s-US" altLang="en-US" sz="4000" b="1" i="1" dirty="0" err="1">
                <a:solidFill>
                  <a:srgbClr val="FF0000"/>
                </a:solidFill>
                <a:latin typeface="+mj-lt"/>
              </a:rPr>
              <a:t>present</a:t>
            </a:r>
            <a:r>
              <a:rPr lang="es-US" altLang="en-US" sz="4000" b="1" i="1" dirty="0">
                <a:solidFill>
                  <a:srgbClr val="FF0000"/>
                </a:solidFill>
                <a:latin typeface="+mj-lt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es-US" altLang="en-US" dirty="0"/>
          </a:p>
          <a:p>
            <a:pPr marL="393700" lvl="1" indent="0" eaLnBrk="1" hangingPunct="1">
              <a:buNone/>
              <a:defRPr/>
            </a:pPr>
            <a:endParaRPr lang="es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1" y="4654184"/>
            <a:ext cx="3021193" cy="197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458</Words>
  <Application>Microsoft Office PowerPoint</Application>
  <PresentationFormat>Widescreen</PresentationFormat>
  <Paragraphs>99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Britannic Bold</vt:lpstr>
      <vt:lpstr>Calibri</vt:lpstr>
      <vt:lpstr>Constantia</vt:lpstr>
      <vt:lpstr>Cooper Black</vt:lpstr>
      <vt:lpstr>Wingdings</vt:lpstr>
      <vt:lpstr>Wingdings 2</vt:lpstr>
      <vt:lpstr>Flow</vt:lpstr>
      <vt:lpstr>A Little about Our Classroom</vt:lpstr>
      <vt:lpstr>First-Day Procedures</vt:lpstr>
      <vt:lpstr>First-Day Procedures</vt:lpstr>
      <vt:lpstr>PowerPoint Presentation</vt:lpstr>
      <vt:lpstr>First-Day Procedures</vt:lpstr>
      <vt:lpstr>PowerPoint Presentation</vt:lpstr>
      <vt:lpstr>First-Day Procedures</vt:lpstr>
      <vt:lpstr>First-Day Procedures</vt:lpstr>
      <vt:lpstr>First-Day Procedures</vt:lpstr>
      <vt:lpstr>Management vs. Discipline</vt:lpstr>
      <vt:lpstr>PowerPoint Presentation</vt:lpstr>
      <vt:lpstr>Effort, Willingness, Application</vt:lpstr>
      <vt:lpstr>Grading</vt:lpstr>
    </vt:vector>
  </TitlesOfParts>
  <Company>WCBOE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Little about Our Classroom</dc:title>
  <dc:creator>Wendy Waller</dc:creator>
  <cp:lastModifiedBy>Wendy Waller</cp:lastModifiedBy>
  <cp:revision>1</cp:revision>
  <dcterms:created xsi:type="dcterms:W3CDTF">2017-05-31T15:28:41Z</dcterms:created>
  <dcterms:modified xsi:type="dcterms:W3CDTF">2017-05-31T15:29:27Z</dcterms:modified>
</cp:coreProperties>
</file>