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36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332F58-3D98-43E4-879C-14E5DBB88AC8}" type="doc">
      <dgm:prSet loTypeId="urn:microsoft.com/office/officeart/2005/8/layout/radial6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A93C7B4A-66CC-45B5-BCED-FEE38A122EC3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600" b="1" dirty="0"/>
            <a:t>Open communication</a:t>
          </a:r>
          <a:r>
            <a:rPr lang="en-US" sz="1800" b="1" dirty="0"/>
            <a:t> through frequent visits and discussions</a:t>
          </a:r>
        </a:p>
      </dgm:t>
    </dgm:pt>
    <dgm:pt modelId="{5A593775-64E1-4F23-ABBA-05F2DFBAF947}" type="parTrans" cxnId="{11A232E3-4778-4572-A10A-0F5AC0E5E172}">
      <dgm:prSet/>
      <dgm:spPr/>
      <dgm:t>
        <a:bodyPr/>
        <a:lstStyle/>
        <a:p>
          <a:endParaRPr lang="en-US"/>
        </a:p>
      </dgm:t>
    </dgm:pt>
    <dgm:pt modelId="{3C441F67-12C2-4B4D-8F30-F2940CF015FB}" type="sibTrans" cxnId="{11A232E3-4778-4572-A10A-0F5AC0E5E172}">
      <dgm:prSet/>
      <dgm:spPr/>
      <dgm:t>
        <a:bodyPr/>
        <a:lstStyle/>
        <a:p>
          <a:endParaRPr lang="en-US"/>
        </a:p>
      </dgm:t>
    </dgm:pt>
    <dgm:pt modelId="{2D147CA3-84FF-4EBB-A6D6-8EF43AF6FEC5}">
      <dgm:prSet phldrT="[Text]"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800" b="1" dirty="0"/>
            <a:t>Identify the current reality</a:t>
          </a:r>
        </a:p>
      </dgm:t>
    </dgm:pt>
    <dgm:pt modelId="{AF2505FA-8314-48DE-8DFE-0CC929A5E443}" type="parTrans" cxnId="{960B8DB0-CCA9-44A7-ADF0-C3EA3D7A61E1}">
      <dgm:prSet/>
      <dgm:spPr/>
      <dgm:t>
        <a:bodyPr/>
        <a:lstStyle/>
        <a:p>
          <a:endParaRPr lang="en-US"/>
        </a:p>
      </dgm:t>
    </dgm:pt>
    <dgm:pt modelId="{13586AD3-77D7-4762-9D53-BB405B36ADCE}" type="sibTrans" cxnId="{960B8DB0-CCA9-44A7-ADF0-C3EA3D7A61E1}">
      <dgm:prSet/>
      <dgm:spPr/>
      <dgm:t>
        <a:bodyPr/>
        <a:lstStyle/>
        <a:p>
          <a:endParaRPr lang="en-US"/>
        </a:p>
      </dgm:t>
    </dgm:pt>
    <dgm:pt modelId="{81D856C1-F895-4172-8053-5441DB5C178D}">
      <dgm:prSet phldrT="[Text]" custT="1"/>
      <dgm:spPr>
        <a:solidFill>
          <a:srgbClr val="0070C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800" b="1" dirty="0"/>
            <a:t>Identify </a:t>
          </a:r>
          <a:r>
            <a:rPr lang="en-US" sz="1600" b="1" dirty="0"/>
            <a:t>strategies</a:t>
          </a:r>
          <a:r>
            <a:rPr lang="en-US" sz="1800" b="1" dirty="0"/>
            <a:t> to integrate</a:t>
          </a:r>
        </a:p>
      </dgm:t>
    </dgm:pt>
    <dgm:pt modelId="{672A0B5C-7288-4565-ADE4-A575AC50A3B5}" type="parTrans" cxnId="{DE373CA0-4B92-4F73-B040-9B36ADC4EDEC}">
      <dgm:prSet/>
      <dgm:spPr/>
      <dgm:t>
        <a:bodyPr/>
        <a:lstStyle/>
        <a:p>
          <a:endParaRPr lang="en-US"/>
        </a:p>
      </dgm:t>
    </dgm:pt>
    <dgm:pt modelId="{ABC169C4-635E-455C-8C9A-088B99061B19}" type="sibTrans" cxnId="{DE373CA0-4B92-4F73-B040-9B36ADC4EDEC}">
      <dgm:prSet/>
      <dgm:spPr/>
      <dgm:t>
        <a:bodyPr/>
        <a:lstStyle/>
        <a:p>
          <a:endParaRPr lang="en-US"/>
        </a:p>
      </dgm:t>
    </dgm:pt>
    <dgm:pt modelId="{BF6E3047-BBB1-4FD8-A9A7-12456174C511}">
      <dgm:prSet phldrT="[Text]" custT="1"/>
      <dgm:spPr>
        <a:solidFill>
          <a:schemeClr val="accent3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800" b="1" dirty="0"/>
            <a:t>Mediate, observe, model</a:t>
          </a:r>
        </a:p>
      </dgm:t>
    </dgm:pt>
    <dgm:pt modelId="{7B37CCF0-C891-4A76-B829-C006AA5A5DAB}" type="parTrans" cxnId="{D978C212-4A65-42C6-AD23-04E69E317BA7}">
      <dgm:prSet/>
      <dgm:spPr/>
      <dgm:t>
        <a:bodyPr/>
        <a:lstStyle/>
        <a:p>
          <a:endParaRPr lang="en-US"/>
        </a:p>
      </dgm:t>
    </dgm:pt>
    <dgm:pt modelId="{FD249A67-8A62-4F04-BA09-35ACC4959FE1}" type="sibTrans" cxnId="{D978C212-4A65-42C6-AD23-04E69E317BA7}">
      <dgm:prSet/>
      <dgm:spPr/>
      <dgm:t>
        <a:bodyPr/>
        <a:lstStyle/>
        <a:p>
          <a:endParaRPr lang="en-US"/>
        </a:p>
      </dgm:t>
    </dgm:pt>
    <dgm:pt modelId="{FFD40056-EF9F-49DA-9C87-29BE0610DA4C}">
      <dgm:prSet phldrT="[Text]" custT="1"/>
      <dgm:spPr>
        <a:solidFill>
          <a:srgbClr val="C000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800" b="1" dirty="0"/>
            <a:t>Explore and refine</a:t>
          </a:r>
        </a:p>
      </dgm:t>
    </dgm:pt>
    <dgm:pt modelId="{5EC39775-46AB-441E-B13D-0D01A9314720}" type="parTrans" cxnId="{6DCD62E0-D502-481D-ADA6-896A635E87C5}">
      <dgm:prSet/>
      <dgm:spPr/>
      <dgm:t>
        <a:bodyPr/>
        <a:lstStyle/>
        <a:p>
          <a:endParaRPr lang="en-US"/>
        </a:p>
      </dgm:t>
    </dgm:pt>
    <dgm:pt modelId="{CA4DA549-450E-46BF-8D79-8C59A146932D}" type="sibTrans" cxnId="{6DCD62E0-D502-481D-ADA6-896A635E87C5}">
      <dgm:prSet/>
      <dgm:spPr/>
      <dgm:t>
        <a:bodyPr/>
        <a:lstStyle/>
        <a:p>
          <a:endParaRPr lang="en-US"/>
        </a:p>
      </dgm:t>
    </dgm:pt>
    <dgm:pt modelId="{549DB293-203E-4805-89F6-E2EDC2DAE98A}" type="pres">
      <dgm:prSet presAssocID="{60332F58-3D98-43E4-879C-14E5DBB88AC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183A363-D64B-4DA1-A059-94FF30C4EC82}" type="pres">
      <dgm:prSet presAssocID="{A93C7B4A-66CC-45B5-BCED-FEE38A122EC3}" presName="centerShape" presStyleLbl="node0" presStyleIdx="0" presStyleCnt="1" custScaleX="132588" custScaleY="100180" custLinFactNeighborX="-327" custLinFactNeighborY="-1273"/>
      <dgm:spPr/>
    </dgm:pt>
    <dgm:pt modelId="{A5C84C9A-407F-4270-AB62-C2D36D191C41}" type="pres">
      <dgm:prSet presAssocID="{2D147CA3-84FF-4EBB-A6D6-8EF43AF6FEC5}" presName="node" presStyleLbl="node1" presStyleIdx="0" presStyleCnt="4" custScaleX="129771">
        <dgm:presLayoutVars>
          <dgm:bulletEnabled val="1"/>
        </dgm:presLayoutVars>
      </dgm:prSet>
      <dgm:spPr/>
    </dgm:pt>
    <dgm:pt modelId="{24380C3C-38E5-4ABA-97B3-9564952AB604}" type="pres">
      <dgm:prSet presAssocID="{2D147CA3-84FF-4EBB-A6D6-8EF43AF6FEC5}" presName="dummy" presStyleCnt="0"/>
      <dgm:spPr/>
    </dgm:pt>
    <dgm:pt modelId="{D50644AC-BBB0-42B0-A16C-3809CA13E3BF}" type="pres">
      <dgm:prSet presAssocID="{13586AD3-77D7-4762-9D53-BB405B36ADCE}" presName="sibTrans" presStyleLbl="sibTrans2D1" presStyleIdx="0" presStyleCnt="4"/>
      <dgm:spPr/>
    </dgm:pt>
    <dgm:pt modelId="{12A1CA50-DEE5-4F1C-97F1-CA7E67A21BF1}" type="pres">
      <dgm:prSet presAssocID="{81D856C1-F895-4172-8053-5441DB5C178D}" presName="node" presStyleLbl="node1" presStyleIdx="1" presStyleCnt="4" custScaleX="117825" custScaleY="123994" custRadScaleRad="102092" custRadScaleInc="-8908">
        <dgm:presLayoutVars>
          <dgm:bulletEnabled val="1"/>
        </dgm:presLayoutVars>
      </dgm:prSet>
      <dgm:spPr/>
    </dgm:pt>
    <dgm:pt modelId="{610889B5-C191-4DA1-82BC-088E88598825}" type="pres">
      <dgm:prSet presAssocID="{81D856C1-F895-4172-8053-5441DB5C178D}" presName="dummy" presStyleCnt="0"/>
      <dgm:spPr/>
    </dgm:pt>
    <dgm:pt modelId="{7F6D9FF0-A099-4957-8DC8-41C9BA27A84F}" type="pres">
      <dgm:prSet presAssocID="{ABC169C4-635E-455C-8C9A-088B99061B19}" presName="sibTrans" presStyleLbl="sibTrans2D1" presStyleIdx="1" presStyleCnt="4"/>
      <dgm:spPr/>
    </dgm:pt>
    <dgm:pt modelId="{D5A1875A-DB96-412D-AD14-8800CAFA4E73}" type="pres">
      <dgm:prSet presAssocID="{BF6E3047-BBB1-4FD8-A9A7-12456174C511}" presName="node" presStyleLbl="node1" presStyleIdx="2" presStyleCnt="4" custScaleX="129771">
        <dgm:presLayoutVars>
          <dgm:bulletEnabled val="1"/>
        </dgm:presLayoutVars>
      </dgm:prSet>
      <dgm:spPr/>
    </dgm:pt>
    <dgm:pt modelId="{EA2C9933-29FC-4BFB-AD06-998BA04EE390}" type="pres">
      <dgm:prSet presAssocID="{BF6E3047-BBB1-4FD8-A9A7-12456174C511}" presName="dummy" presStyleCnt="0"/>
      <dgm:spPr/>
    </dgm:pt>
    <dgm:pt modelId="{05CA4D15-1F74-4059-917C-8EF6527E018C}" type="pres">
      <dgm:prSet presAssocID="{FD249A67-8A62-4F04-BA09-35ACC4959FE1}" presName="sibTrans" presStyleLbl="sibTrans2D1" presStyleIdx="2" presStyleCnt="4"/>
      <dgm:spPr/>
    </dgm:pt>
    <dgm:pt modelId="{C680A260-B557-42A2-B083-F7DEC65298A4}" type="pres">
      <dgm:prSet presAssocID="{FFD40056-EF9F-49DA-9C87-29BE0610DA4C}" presName="node" presStyleLbl="node1" presStyleIdx="3" presStyleCnt="4" custScaleX="119453" custScaleY="126126" custRadScaleRad="106161" custRadScaleInc="7301">
        <dgm:presLayoutVars>
          <dgm:bulletEnabled val="1"/>
        </dgm:presLayoutVars>
      </dgm:prSet>
      <dgm:spPr/>
    </dgm:pt>
    <dgm:pt modelId="{FCFF4A1C-2A8F-407B-ACAF-CD63CAFDA0B3}" type="pres">
      <dgm:prSet presAssocID="{FFD40056-EF9F-49DA-9C87-29BE0610DA4C}" presName="dummy" presStyleCnt="0"/>
      <dgm:spPr/>
    </dgm:pt>
    <dgm:pt modelId="{8E11C1B9-D66F-466C-B23D-6C7659D92BA3}" type="pres">
      <dgm:prSet presAssocID="{CA4DA549-450E-46BF-8D79-8C59A146932D}" presName="sibTrans" presStyleLbl="sibTrans2D1" presStyleIdx="3" presStyleCnt="4"/>
      <dgm:spPr/>
    </dgm:pt>
  </dgm:ptLst>
  <dgm:cxnLst>
    <dgm:cxn modelId="{D978C212-4A65-42C6-AD23-04E69E317BA7}" srcId="{A93C7B4A-66CC-45B5-BCED-FEE38A122EC3}" destId="{BF6E3047-BBB1-4FD8-A9A7-12456174C511}" srcOrd="2" destOrd="0" parTransId="{7B37CCF0-C891-4A76-B829-C006AA5A5DAB}" sibTransId="{FD249A67-8A62-4F04-BA09-35ACC4959FE1}"/>
    <dgm:cxn modelId="{9F473D1F-153C-4AFD-9128-3BACF9301044}" type="presOf" srcId="{FFD40056-EF9F-49DA-9C87-29BE0610DA4C}" destId="{C680A260-B557-42A2-B083-F7DEC65298A4}" srcOrd="0" destOrd="0" presId="urn:microsoft.com/office/officeart/2005/8/layout/radial6"/>
    <dgm:cxn modelId="{2AA72C25-E0AD-4FF8-A78D-7F972D7D3274}" type="presOf" srcId="{13586AD3-77D7-4762-9D53-BB405B36ADCE}" destId="{D50644AC-BBB0-42B0-A16C-3809CA13E3BF}" srcOrd="0" destOrd="0" presId="urn:microsoft.com/office/officeart/2005/8/layout/radial6"/>
    <dgm:cxn modelId="{2F351280-C056-47B4-A47A-8FF3D26B8377}" type="presOf" srcId="{FD249A67-8A62-4F04-BA09-35ACC4959FE1}" destId="{05CA4D15-1F74-4059-917C-8EF6527E018C}" srcOrd="0" destOrd="0" presId="urn:microsoft.com/office/officeart/2005/8/layout/radial6"/>
    <dgm:cxn modelId="{DE373CA0-4B92-4F73-B040-9B36ADC4EDEC}" srcId="{A93C7B4A-66CC-45B5-BCED-FEE38A122EC3}" destId="{81D856C1-F895-4172-8053-5441DB5C178D}" srcOrd="1" destOrd="0" parTransId="{672A0B5C-7288-4565-ADE4-A575AC50A3B5}" sibTransId="{ABC169C4-635E-455C-8C9A-088B99061B19}"/>
    <dgm:cxn modelId="{960B8DB0-CCA9-44A7-ADF0-C3EA3D7A61E1}" srcId="{A93C7B4A-66CC-45B5-BCED-FEE38A122EC3}" destId="{2D147CA3-84FF-4EBB-A6D6-8EF43AF6FEC5}" srcOrd="0" destOrd="0" parTransId="{AF2505FA-8314-48DE-8DFE-0CC929A5E443}" sibTransId="{13586AD3-77D7-4762-9D53-BB405B36ADCE}"/>
    <dgm:cxn modelId="{3BF3FBB5-3204-47EF-9141-75A8637576D7}" type="presOf" srcId="{A93C7B4A-66CC-45B5-BCED-FEE38A122EC3}" destId="{0183A363-D64B-4DA1-A059-94FF30C4EC82}" srcOrd="0" destOrd="0" presId="urn:microsoft.com/office/officeart/2005/8/layout/radial6"/>
    <dgm:cxn modelId="{C8A462CE-E49E-4939-B876-689ABDE4D964}" type="presOf" srcId="{BF6E3047-BBB1-4FD8-A9A7-12456174C511}" destId="{D5A1875A-DB96-412D-AD14-8800CAFA4E73}" srcOrd="0" destOrd="0" presId="urn:microsoft.com/office/officeart/2005/8/layout/radial6"/>
    <dgm:cxn modelId="{7189D4D6-091E-488B-BE81-C6C8B16A5909}" type="presOf" srcId="{2D147CA3-84FF-4EBB-A6D6-8EF43AF6FEC5}" destId="{A5C84C9A-407F-4270-AB62-C2D36D191C41}" srcOrd="0" destOrd="0" presId="urn:microsoft.com/office/officeart/2005/8/layout/radial6"/>
    <dgm:cxn modelId="{F6B5E1D9-F198-4DE7-8227-84369A719456}" type="presOf" srcId="{CA4DA549-450E-46BF-8D79-8C59A146932D}" destId="{8E11C1B9-D66F-466C-B23D-6C7659D92BA3}" srcOrd="0" destOrd="0" presId="urn:microsoft.com/office/officeart/2005/8/layout/radial6"/>
    <dgm:cxn modelId="{6DCD62E0-D502-481D-ADA6-896A635E87C5}" srcId="{A93C7B4A-66CC-45B5-BCED-FEE38A122EC3}" destId="{FFD40056-EF9F-49DA-9C87-29BE0610DA4C}" srcOrd="3" destOrd="0" parTransId="{5EC39775-46AB-441E-B13D-0D01A9314720}" sibTransId="{CA4DA549-450E-46BF-8D79-8C59A146932D}"/>
    <dgm:cxn modelId="{11A232E3-4778-4572-A10A-0F5AC0E5E172}" srcId="{60332F58-3D98-43E4-879C-14E5DBB88AC8}" destId="{A93C7B4A-66CC-45B5-BCED-FEE38A122EC3}" srcOrd="0" destOrd="0" parTransId="{5A593775-64E1-4F23-ABBA-05F2DFBAF947}" sibTransId="{3C441F67-12C2-4B4D-8F30-F2940CF015FB}"/>
    <dgm:cxn modelId="{06BD5FE4-9951-4D31-8F6A-155D19A311BB}" type="presOf" srcId="{ABC169C4-635E-455C-8C9A-088B99061B19}" destId="{7F6D9FF0-A099-4957-8DC8-41C9BA27A84F}" srcOrd="0" destOrd="0" presId="urn:microsoft.com/office/officeart/2005/8/layout/radial6"/>
    <dgm:cxn modelId="{6220B5F0-9145-4067-AC5A-40FB87E250AA}" type="presOf" srcId="{81D856C1-F895-4172-8053-5441DB5C178D}" destId="{12A1CA50-DEE5-4F1C-97F1-CA7E67A21BF1}" srcOrd="0" destOrd="0" presId="urn:microsoft.com/office/officeart/2005/8/layout/radial6"/>
    <dgm:cxn modelId="{61062FFD-D464-423A-B858-BF92E57912AF}" type="presOf" srcId="{60332F58-3D98-43E4-879C-14E5DBB88AC8}" destId="{549DB293-203E-4805-89F6-E2EDC2DAE98A}" srcOrd="0" destOrd="0" presId="urn:microsoft.com/office/officeart/2005/8/layout/radial6"/>
    <dgm:cxn modelId="{F17191D9-EA1F-4170-BE64-F7710CFCC929}" type="presParOf" srcId="{549DB293-203E-4805-89F6-E2EDC2DAE98A}" destId="{0183A363-D64B-4DA1-A059-94FF30C4EC82}" srcOrd="0" destOrd="0" presId="urn:microsoft.com/office/officeart/2005/8/layout/radial6"/>
    <dgm:cxn modelId="{6D9F599B-4C90-4332-8E7C-21427B081AD3}" type="presParOf" srcId="{549DB293-203E-4805-89F6-E2EDC2DAE98A}" destId="{A5C84C9A-407F-4270-AB62-C2D36D191C41}" srcOrd="1" destOrd="0" presId="urn:microsoft.com/office/officeart/2005/8/layout/radial6"/>
    <dgm:cxn modelId="{9BD6E2D1-6377-4EE8-947E-99CF3B63962A}" type="presParOf" srcId="{549DB293-203E-4805-89F6-E2EDC2DAE98A}" destId="{24380C3C-38E5-4ABA-97B3-9564952AB604}" srcOrd="2" destOrd="0" presId="urn:microsoft.com/office/officeart/2005/8/layout/radial6"/>
    <dgm:cxn modelId="{B8FF78F0-8DDF-4A6F-A860-E9CE2379D4EB}" type="presParOf" srcId="{549DB293-203E-4805-89F6-E2EDC2DAE98A}" destId="{D50644AC-BBB0-42B0-A16C-3809CA13E3BF}" srcOrd="3" destOrd="0" presId="urn:microsoft.com/office/officeart/2005/8/layout/radial6"/>
    <dgm:cxn modelId="{E97064F8-855B-41F8-80EE-8F1C75C6C519}" type="presParOf" srcId="{549DB293-203E-4805-89F6-E2EDC2DAE98A}" destId="{12A1CA50-DEE5-4F1C-97F1-CA7E67A21BF1}" srcOrd="4" destOrd="0" presId="urn:microsoft.com/office/officeart/2005/8/layout/radial6"/>
    <dgm:cxn modelId="{64C74C8F-0C62-4F4A-A8EE-E9B8E50F6FE4}" type="presParOf" srcId="{549DB293-203E-4805-89F6-E2EDC2DAE98A}" destId="{610889B5-C191-4DA1-82BC-088E88598825}" srcOrd="5" destOrd="0" presId="urn:microsoft.com/office/officeart/2005/8/layout/radial6"/>
    <dgm:cxn modelId="{642748FD-3268-43CB-B55F-155B12958163}" type="presParOf" srcId="{549DB293-203E-4805-89F6-E2EDC2DAE98A}" destId="{7F6D9FF0-A099-4957-8DC8-41C9BA27A84F}" srcOrd="6" destOrd="0" presId="urn:microsoft.com/office/officeart/2005/8/layout/radial6"/>
    <dgm:cxn modelId="{3CE1469E-40E1-4A97-95D9-49912B1F4B63}" type="presParOf" srcId="{549DB293-203E-4805-89F6-E2EDC2DAE98A}" destId="{D5A1875A-DB96-412D-AD14-8800CAFA4E73}" srcOrd="7" destOrd="0" presId="urn:microsoft.com/office/officeart/2005/8/layout/radial6"/>
    <dgm:cxn modelId="{230EF4E1-8998-4242-9B1F-73BDE57E6AB3}" type="presParOf" srcId="{549DB293-203E-4805-89F6-E2EDC2DAE98A}" destId="{EA2C9933-29FC-4BFB-AD06-998BA04EE390}" srcOrd="8" destOrd="0" presId="urn:microsoft.com/office/officeart/2005/8/layout/radial6"/>
    <dgm:cxn modelId="{B058B656-8D8B-4C11-8832-CCD5DE8C7850}" type="presParOf" srcId="{549DB293-203E-4805-89F6-E2EDC2DAE98A}" destId="{05CA4D15-1F74-4059-917C-8EF6527E018C}" srcOrd="9" destOrd="0" presId="urn:microsoft.com/office/officeart/2005/8/layout/radial6"/>
    <dgm:cxn modelId="{C11F505A-A29F-4189-9265-1298BF01931E}" type="presParOf" srcId="{549DB293-203E-4805-89F6-E2EDC2DAE98A}" destId="{C680A260-B557-42A2-B083-F7DEC65298A4}" srcOrd="10" destOrd="0" presId="urn:microsoft.com/office/officeart/2005/8/layout/radial6"/>
    <dgm:cxn modelId="{2C31402C-D7B1-42CB-B45A-63BA6BBE05DE}" type="presParOf" srcId="{549DB293-203E-4805-89F6-E2EDC2DAE98A}" destId="{FCFF4A1C-2A8F-407B-ACAF-CD63CAFDA0B3}" srcOrd="11" destOrd="0" presId="urn:microsoft.com/office/officeart/2005/8/layout/radial6"/>
    <dgm:cxn modelId="{8D151ECC-D50B-4EB0-853A-DFFE46FD67A8}" type="presParOf" srcId="{549DB293-203E-4805-89F6-E2EDC2DAE98A}" destId="{8E11C1B9-D66F-466C-B23D-6C7659D92BA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11C1B9-D66F-466C-B23D-6C7659D92BA3}">
      <dsp:nvSpPr>
        <dsp:cNvPr id="0" name=""/>
        <dsp:cNvSpPr/>
      </dsp:nvSpPr>
      <dsp:spPr>
        <a:xfrm>
          <a:off x="1192864" y="595802"/>
          <a:ext cx="4005874" cy="4005874"/>
        </a:xfrm>
        <a:prstGeom prst="blockArc">
          <a:avLst>
            <a:gd name="adj1" fmla="val 10932989"/>
            <a:gd name="adj2" fmla="val 16411839"/>
            <a:gd name="adj3" fmla="val 463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CA4D15-1F74-4059-917C-8EF6527E018C}">
      <dsp:nvSpPr>
        <dsp:cNvPr id="0" name=""/>
        <dsp:cNvSpPr/>
      </dsp:nvSpPr>
      <dsp:spPr>
        <a:xfrm>
          <a:off x="1192562" y="603247"/>
          <a:ext cx="4005874" cy="4005874"/>
        </a:xfrm>
        <a:prstGeom prst="blockArc">
          <a:avLst>
            <a:gd name="adj1" fmla="val 5187628"/>
            <a:gd name="adj2" fmla="val 10946082"/>
            <a:gd name="adj3" fmla="val 463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6D9FF0-A099-4957-8DC8-41C9BA27A84F}">
      <dsp:nvSpPr>
        <dsp:cNvPr id="0" name=""/>
        <dsp:cNvSpPr/>
      </dsp:nvSpPr>
      <dsp:spPr>
        <a:xfrm>
          <a:off x="1354346" y="599945"/>
          <a:ext cx="4005874" cy="4005874"/>
        </a:xfrm>
        <a:prstGeom prst="blockArc">
          <a:avLst>
            <a:gd name="adj1" fmla="val 21435543"/>
            <a:gd name="adj2" fmla="val 5472039"/>
            <a:gd name="adj3" fmla="val 463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0644AC-BBB0-42B0-A16C-3809CA13E3BF}">
      <dsp:nvSpPr>
        <dsp:cNvPr id="0" name=""/>
        <dsp:cNvSpPr/>
      </dsp:nvSpPr>
      <dsp:spPr>
        <a:xfrm>
          <a:off x="1354305" y="599087"/>
          <a:ext cx="4005874" cy="4005874"/>
        </a:xfrm>
        <a:prstGeom prst="blockArc">
          <a:avLst>
            <a:gd name="adj1" fmla="val 16128033"/>
            <a:gd name="adj2" fmla="val 21437053"/>
            <a:gd name="adj3" fmla="val 463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3A363-D64B-4DA1-A059-94FF30C4EC82}">
      <dsp:nvSpPr>
        <dsp:cNvPr id="0" name=""/>
        <dsp:cNvSpPr/>
      </dsp:nvSpPr>
      <dsp:spPr>
        <a:xfrm>
          <a:off x="2081655" y="1629453"/>
          <a:ext cx="2443672" cy="1846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Open communication</a:t>
          </a:r>
          <a:r>
            <a:rPr lang="en-US" sz="1800" b="1" kern="1200" dirty="0"/>
            <a:t> through frequent visits and discussions</a:t>
          </a:r>
        </a:p>
      </dsp:txBody>
      <dsp:txXfrm>
        <a:off x="2439522" y="1899848"/>
        <a:ext cx="1727938" cy="1305584"/>
      </dsp:txXfrm>
    </dsp:sp>
    <dsp:sp modelId="{A5C84C9A-407F-4270-AB62-C2D36D191C41}">
      <dsp:nvSpPr>
        <dsp:cNvPr id="0" name=""/>
        <dsp:cNvSpPr/>
      </dsp:nvSpPr>
      <dsp:spPr>
        <a:xfrm>
          <a:off x="2479173" y="890"/>
          <a:ext cx="1674227" cy="1290140"/>
        </a:xfrm>
        <a:prstGeom prst="ellipse">
          <a:avLst/>
        </a:prstGeom>
        <a:solidFill>
          <a:srgbClr val="FFC000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Identify the current reality</a:t>
          </a:r>
        </a:p>
      </dsp:txBody>
      <dsp:txXfrm>
        <a:off x="2724358" y="189827"/>
        <a:ext cx="1183857" cy="912266"/>
      </dsp:txXfrm>
    </dsp:sp>
    <dsp:sp modelId="{12A1CA50-DEE5-4F1C-97F1-CA7E67A21BF1}">
      <dsp:nvSpPr>
        <dsp:cNvPr id="0" name=""/>
        <dsp:cNvSpPr/>
      </dsp:nvSpPr>
      <dsp:spPr>
        <a:xfrm>
          <a:off x="4551483" y="1709474"/>
          <a:ext cx="1520107" cy="1599696"/>
        </a:xfrm>
        <a:prstGeom prst="ellipse">
          <a:avLst/>
        </a:prstGeom>
        <a:solidFill>
          <a:srgbClr val="0070C0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Identify </a:t>
          </a:r>
          <a:r>
            <a:rPr lang="en-US" sz="1600" b="1" kern="1200" dirty="0"/>
            <a:t>strategies</a:t>
          </a:r>
          <a:r>
            <a:rPr lang="en-US" sz="1800" b="1" kern="1200" dirty="0"/>
            <a:t> to integrate</a:t>
          </a:r>
        </a:p>
      </dsp:txBody>
      <dsp:txXfrm>
        <a:off x="4774098" y="1943744"/>
        <a:ext cx="1074877" cy="1131156"/>
      </dsp:txXfrm>
    </dsp:sp>
    <dsp:sp modelId="{D5A1875A-DB96-412D-AD14-8800CAFA4E73}">
      <dsp:nvSpPr>
        <dsp:cNvPr id="0" name=""/>
        <dsp:cNvSpPr/>
      </dsp:nvSpPr>
      <dsp:spPr>
        <a:xfrm>
          <a:off x="2479173" y="3913875"/>
          <a:ext cx="1674227" cy="1290140"/>
        </a:xfrm>
        <a:prstGeom prst="ellipse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Mediate, observe, model</a:t>
          </a:r>
        </a:p>
      </dsp:txBody>
      <dsp:txXfrm>
        <a:off x="2724358" y="4102812"/>
        <a:ext cx="1183857" cy="912266"/>
      </dsp:txXfrm>
    </dsp:sp>
    <dsp:sp modelId="{C680A260-B557-42A2-B083-F7DEC65298A4}">
      <dsp:nvSpPr>
        <dsp:cNvPr id="0" name=""/>
        <dsp:cNvSpPr/>
      </dsp:nvSpPr>
      <dsp:spPr>
        <a:xfrm>
          <a:off x="470217" y="1709470"/>
          <a:ext cx="1541111" cy="1627202"/>
        </a:xfrm>
        <a:prstGeom prst="ellipse">
          <a:avLst/>
        </a:prstGeom>
        <a:solidFill>
          <a:srgbClr val="C00000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Explore and refine</a:t>
          </a:r>
        </a:p>
      </dsp:txBody>
      <dsp:txXfrm>
        <a:off x="695907" y="1947768"/>
        <a:ext cx="1089731" cy="1150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26E38-581D-44E5-A189-79380B05A215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845C7-2AFC-4DF1-9B30-344B6525C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37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2E783F-FC37-49C5-ACAA-804308C1DB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5294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9E28FAE-981B-4CEB-A370-4D67C07491AE}" type="datetime1">
              <a:rPr lang="en-US" smtClean="0"/>
              <a:t>11/13/2017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>
                <a:solidFill>
                  <a:srgbClr val="2DA2BF"/>
                </a:solidFill>
              </a:rPr>
              <a:t>2017 New Teacher Summer Academy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F97D905-D2F9-46BD-AD05-2A6B4AB87393}" type="slidenum">
              <a:rPr lang="en-US" smtClean="0">
                <a:solidFill>
                  <a:srgbClr val="2DA2BF"/>
                </a:solidFill>
              </a:rPr>
              <a:pPr/>
              <a:t>‹#›</a:t>
            </a:fld>
            <a:endParaRPr lang="en-US">
              <a:solidFill>
                <a:srgbClr val="2DA2BF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10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DABA8-95CF-46BB-B162-F6940D382DC6}" type="datetime1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DA2BF"/>
                </a:solidFill>
              </a:rPr>
              <a:t>2017 New Teacher Summer Academy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D905-D2F9-46BD-AD05-2A6B4AB873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69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F247-4360-4435-9C0B-48C3E32CB060}" type="datetime1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DA2BF"/>
                </a:solidFill>
              </a:rPr>
              <a:t>2017 New Teacher Summer Academy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D905-D2F9-46BD-AD05-2A6B4AB873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73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11988800" y="3175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207434" y="241935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13" name="Oval 12"/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4" name="Oval 13"/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8E6DE-3C67-4B8B-9AB9-33EC0C393FEF}" type="datetime1">
              <a:rPr lang="en-US" smtClean="0"/>
              <a:t>11/13/2017</a:t>
            </a:fld>
            <a:endParaRPr lang="en-US" dirty="0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2017 New Teacher Summer Academy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868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4A59FD1-8F3D-48B2-BA37-FE61755E42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090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07035-D468-4C8F-9CBC-62D6AB13B46F}" type="datetime1">
              <a:rPr lang="en-US" smtClean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2017 New Teacher Summer Academy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6600" y="1027114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6EE8F-88B6-4434-BD61-05C0C28558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111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203200" y="2286000"/>
            <a:ext cx="11777133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207434" y="142875"/>
            <a:ext cx="11777133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203200" y="2438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13" name="Oval 12"/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4" name="Oval 13"/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2017 New Teacher Summer Academy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9FA51-0915-4B18-9884-1CF1A024926D}" type="datetime1">
              <a:rPr lang="en-US" smtClean="0"/>
              <a:t>11/13/2017</a:t>
            </a:fld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868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DF4367D-3CE1-4C92-9E6C-5555D92A0D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291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6083301" y="1576388"/>
            <a:ext cx="12700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1" y="6410326"/>
            <a:ext cx="40597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20BD7-F430-42F1-AAAE-C75B8A701970}" type="datetime1">
              <a:rPr lang="en-US" smtClean="0"/>
              <a:t>11/13/2017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2017 New Teacher Summer Academy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DE63C-9F1E-436F-845E-4C63D05AE0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817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6096000" y="2200276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203200" y="1371600"/>
            <a:ext cx="11777133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734" y="6391275"/>
            <a:ext cx="11777133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203200" y="1279525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16" name="Oval 15"/>
          <p:cNvSpPr/>
          <p:nvPr/>
        </p:nvSpPr>
        <p:spPr>
          <a:xfrm>
            <a:off x="5689600" y="955675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7" name="Oval 16"/>
          <p:cNvSpPr/>
          <p:nvPr/>
        </p:nvSpPr>
        <p:spPr>
          <a:xfrm>
            <a:off x="5816600" y="105092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5DE7D-CDA3-407C-8C07-DA4A9AA7CE3A}" type="datetime1">
              <a:rPr lang="en-US" smtClean="0"/>
              <a:t>11/13/2017</a:t>
            </a:fld>
            <a:endParaRPr lang="en-US" dirty="0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10326"/>
            <a:ext cx="4775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2017 New Teacher Summer Academy</a:t>
            </a:r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989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AADE445-EB76-4033-9C8F-C767A30DF8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047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17FDD-2400-48F3-84D6-87021395061C}" type="datetime1">
              <a:rPr lang="en-US" smtClean="0"/>
              <a:t>11/13/2017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2017 New Teacher Summer Academy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63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A751E-9171-408F-A140-029E685ED4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434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1"/>
            <a:ext cx="12192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3200" y="15875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030B1-6D12-4E7E-BE73-90152CE17BA3}" type="datetime1">
              <a:rPr lang="en-US" smtClean="0"/>
              <a:t>11/13/2017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2017 New Teacher Summer Academy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1"/>
            <a:ext cx="8128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9E4A210-2F51-4BAC-B211-CBFAA54D38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82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3200" y="152400"/>
            <a:ext cx="11777133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1"/>
            <a:ext cx="12192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203200" y="533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13" name="Oval 12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4" name="Oval 13"/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59600A2-4071-4AF1-AE68-945344B927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45816-D1E8-457C-B180-B7028DF28E85}" type="datetime1">
              <a:rPr lang="en-US" smtClean="0"/>
              <a:t>11/13/2017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2168" y="6410326"/>
            <a:ext cx="4510617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2017 New Teacher Summer Academy</a:t>
            </a:r>
          </a:p>
        </p:txBody>
      </p:sp>
    </p:spTree>
    <p:extLst>
      <p:ext uri="{BB962C8B-B14F-4D97-AF65-F5344CB8AC3E}">
        <p14:creationId xmlns:p14="http://schemas.microsoft.com/office/powerpoint/2010/main" val="4255829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45341-78B7-48A6-A5BC-DBA9A1506775}" type="datetime1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DA2BF"/>
                </a:solidFill>
              </a:rPr>
              <a:t>2017 New Teacher Summer Academy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D905-D2F9-46BD-AD05-2A6B4AB873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429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203200" y="533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1"/>
            <a:ext cx="11777133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13" name="Oval 12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4" name="Oval 13"/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A8253-A189-4BDD-BD0A-BAF0812253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7717367" y="6405564"/>
            <a:ext cx="40597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DA3A6-93E7-42DD-B445-ADFCDCB5A730}" type="datetime1">
              <a:rPr lang="en-US" smtClean="0"/>
              <a:t>11/13/2017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2168" y="6410326"/>
            <a:ext cx="477943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2017 New Teacher Summer Academy</a:t>
            </a:r>
          </a:p>
        </p:txBody>
      </p:sp>
    </p:spTree>
    <p:extLst>
      <p:ext uri="{BB962C8B-B14F-4D97-AF65-F5344CB8AC3E}">
        <p14:creationId xmlns:p14="http://schemas.microsoft.com/office/powerpoint/2010/main" val="271156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8242B-C533-460A-988F-7B1600571C99}" type="datetime1">
              <a:rPr lang="en-US" smtClean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2017 New Teacher Summer Academy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F24B1-0DD6-42D6-BB78-CB81F50199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588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1"/>
            <a:ext cx="12192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6402388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11" name="Oval 10"/>
          <p:cNvSpPr/>
          <p:nvPr/>
        </p:nvSpPr>
        <p:spPr>
          <a:xfrm>
            <a:off x="9118600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2" name="Oval 11"/>
          <p:cNvSpPr/>
          <p:nvPr/>
        </p:nvSpPr>
        <p:spPr>
          <a:xfrm>
            <a:off x="9245600" y="3021013"/>
            <a:ext cx="560917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220200" y="3009901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95AB7-DCD3-437A-AF38-2C695236F9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E899C-8A01-4B1F-AB8C-DB97F8C65B3A}" type="datetime1">
              <a:rPr lang="en-US" smtClean="0"/>
              <a:t>11/13/2017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2017 New Teacher Summer Academy</a:t>
            </a:r>
          </a:p>
        </p:txBody>
      </p:sp>
    </p:spTree>
    <p:extLst>
      <p:ext uri="{BB962C8B-B14F-4D97-AF65-F5344CB8AC3E}">
        <p14:creationId xmlns:p14="http://schemas.microsoft.com/office/powerpoint/2010/main" val="1893190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AFBE1-A854-4B1D-8120-7326DBF5CE89}" type="datetime1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DA2BF"/>
                </a:solidFill>
              </a:rPr>
              <a:t>2017 New Teacher Summer Academy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D905-D2F9-46BD-AD05-2A6B4AB873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84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349B-87B6-40F9-B6DB-09FE6CB0F764}" type="datetime1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DA2BF"/>
                </a:solidFill>
              </a:rPr>
              <a:t>2017 New Teacher Summer Academy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D905-D2F9-46BD-AD05-2A6B4AB873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8336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85647-5CED-4241-BB4D-322CB801EA8F}" type="datetime1">
              <a:rPr lang="en-US" smtClean="0"/>
              <a:t>11/13/2017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DA2BF"/>
                </a:solidFill>
              </a:rPr>
              <a:t>2017 New Teacher Summer Academy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D905-D2F9-46BD-AD05-2A6B4AB873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31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2ACD-13EC-4A76-B454-01EA122F2315}" type="datetime1">
              <a:rPr lang="en-US" smtClean="0"/>
              <a:t>11/13/2017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DA2BF"/>
                </a:solidFill>
              </a:rPr>
              <a:t>2017 New Teacher Summer Academy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D905-D2F9-46BD-AD05-2A6B4AB873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71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1B15-62AD-49A0-A2DC-316661A890B9}" type="datetime1">
              <a:rPr lang="en-US" smtClean="0"/>
              <a:t>11/13/2017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DA2BF"/>
                </a:solidFill>
              </a:rPr>
              <a:t>2017 New Teacher Summer Academy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D905-D2F9-46BD-AD05-2A6B4AB873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48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3F289-7464-4015-8936-4202EFACE9C4}" type="datetime1">
              <a:rPr lang="en-US" smtClean="0"/>
              <a:t>11/13/2017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D905-D2F9-46BD-AD05-2A6B4AB873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DA2BF"/>
                </a:solidFill>
              </a:rPr>
              <a:t>2017 New Teacher Summer Academy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3807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8CD6-C251-44C3-9A1F-0547CAE71EC8}" type="datetime1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DA2BF"/>
                </a:solidFill>
              </a:rPr>
              <a:t>2017 New Teacher Summer Academy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D905-D2F9-46BD-AD05-2A6B4AB873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63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4A52288-ADAC-489D-9EA1-A9098C0B156F}" type="datetime1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>
                <a:solidFill>
                  <a:srgbClr val="2DA2BF"/>
                </a:solidFill>
              </a:rPr>
              <a:t>2017 New Teacher Summer Academy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F97D905-D2F9-46BD-AD05-2A6B4AB873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61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1" y="6405564"/>
            <a:ext cx="4059767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4EE55E4-9B03-41D2-BECB-5FAE0A01DB3F}" type="datetime1">
              <a:rPr lang="en-US" smtClean="0"/>
              <a:t>11/13/2017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326"/>
            <a:ext cx="47752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2017 New Teacher Summer Academy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350"/>
            <a:ext cx="11777133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12" name="Oval 11"/>
          <p:cNvSpPr/>
          <p:nvPr/>
        </p:nvSpPr>
        <p:spPr>
          <a:xfrm>
            <a:off x="5689600" y="955675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5" name="Oval 14"/>
          <p:cNvSpPr/>
          <p:nvPr/>
        </p:nvSpPr>
        <p:spPr>
          <a:xfrm>
            <a:off x="5816600" y="105092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39814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B09C5D7-7610-49B9-8AA2-EB9E9FFA73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402167" y="228601"/>
            <a:ext cx="113792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02167" y="1524000"/>
            <a:ext cx="113792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182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CF571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F5716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F5716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F5716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F5716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CF5716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CF5716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CF5716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CF5716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474B78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tmp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:\Documents and Settings\WWALLER\Local Settings\Temporary Internet Files\Content.IE5\T36F0OCO\MP90043316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97732"/>
            <a:ext cx="9448800" cy="266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3300479"/>
            <a:ext cx="7865448" cy="228600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Bauhaus 93" pitchFamily="82" charset="0"/>
              </a:rPr>
              <a:t>Put Me In Coach, </a:t>
            </a:r>
            <a:br>
              <a:rPr lang="en-US" sz="4000" dirty="0">
                <a:solidFill>
                  <a:srgbClr val="C00000"/>
                </a:solidFill>
                <a:latin typeface="Bauhaus 93" pitchFamily="82" charset="0"/>
              </a:rPr>
            </a:br>
            <a:r>
              <a:rPr lang="en-US" sz="4000" dirty="0">
                <a:solidFill>
                  <a:srgbClr val="C00000"/>
                </a:solidFill>
                <a:latin typeface="Bauhaus 93" pitchFamily="82" charset="0"/>
              </a:rPr>
              <a:t>I’m Ready to Teach</a:t>
            </a:r>
          </a:p>
        </p:txBody>
      </p:sp>
      <p:pic>
        <p:nvPicPr>
          <p:cNvPr id="1045" name="Picture 21" descr="C:\Documents and Settings\WWALLER\Local Settings\Temporary Internet Files\Content.IE5\0KQ9BG0C\MP90043951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78836"/>
            <a:ext cx="2949492" cy="196913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Documents and Settings\WWALLER\Local Settings\Temporary Internet Files\Content.IE5\T36F0OCO\MC900389206[2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0" y="4483749"/>
            <a:ext cx="1619868" cy="159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77000" y="235500"/>
            <a:ext cx="291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white"/>
                </a:solidFill>
                <a:latin typeface="Corbel" panose="020B0503020204020204" pitchFamily="34" charset="0"/>
              </a:rPr>
              <a:t>Wicomico County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white"/>
                </a:solidFill>
                <a:latin typeface="Corbel" panose="020B0503020204020204" pitchFamily="34" charset="0"/>
              </a:rPr>
              <a:t>New Teacher Induction Program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32400" t="1025" r="20246"/>
          <a:stretch/>
        </p:blipFill>
        <p:spPr>
          <a:xfrm>
            <a:off x="1524000" y="-30927"/>
            <a:ext cx="4572000" cy="422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842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7620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70C0"/>
                </a:solidFill>
                <a:latin typeface="Bauhaus 93" panose="04030905020B02020C02" pitchFamily="82" charset="0"/>
              </a:rPr>
              <a:t>Structure of Support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1794237"/>
            <a:ext cx="36576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F3300"/>
                </a:solidFill>
                <a:latin typeface="Corbel" panose="020B0503020204020204" pitchFamily="34" charset="0"/>
              </a:rPr>
              <a:t>New Teacher Coach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F3300"/>
                </a:solidFill>
                <a:latin typeface="Corbel" panose="020B0503020204020204" pitchFamily="34" charset="0"/>
              </a:rPr>
              <a:t>Office staff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F3300"/>
                </a:solidFill>
                <a:latin typeface="Corbel" panose="020B0503020204020204" pitchFamily="34" charset="0"/>
              </a:rPr>
              <a:t>Custodians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F3300"/>
                </a:solidFill>
                <a:latin typeface="Corbel" panose="020B0503020204020204" pitchFamily="34" charset="0"/>
              </a:rPr>
              <a:t>Team leaders, department chairs, lead teachers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F3300"/>
                </a:solidFill>
                <a:latin typeface="Corbel" panose="020B0503020204020204" pitchFamily="34" charset="0"/>
              </a:rPr>
              <a:t>Special Education teachers, assistants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F3300"/>
                </a:solidFill>
                <a:latin typeface="Corbel" panose="020B0503020204020204" pitchFamily="34" charset="0"/>
              </a:rPr>
              <a:t>Instructional coaches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F3300"/>
                </a:solidFill>
                <a:latin typeface="Corbel" panose="020B0503020204020204" pitchFamily="34" charset="0"/>
              </a:rPr>
              <a:t>Guidance counselors and support staff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F3300"/>
                </a:solidFill>
                <a:latin typeface="Corbel" panose="020B0503020204020204" pitchFamily="34" charset="0"/>
              </a:rPr>
              <a:t>Administrative team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F3300"/>
                </a:solidFill>
                <a:latin typeface="Corbel" panose="020B0503020204020204" pitchFamily="34" charset="0"/>
              </a:rPr>
              <a:t>Supervisor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200" dirty="0">
              <a:solidFill>
                <a:prstClr val="black"/>
              </a:solidFill>
              <a:latin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2DA2BF"/>
                </a:solidFill>
                <a:latin typeface="Arial" charset="0"/>
              </a:rPr>
              <a:t>2017 New Teacher Summer Academy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700" y="1469887"/>
            <a:ext cx="3400900" cy="4405629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67826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WWALLER\Local Settings\Temporary Internet Files\Content.IE5\O0240AID\MM900395704[1]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516" y="5094890"/>
            <a:ext cx="1418070" cy="141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184" y="159742"/>
            <a:ext cx="7620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Bauhaus 93" pitchFamily="82" charset="0"/>
              </a:rPr>
              <a:t>Coaching Champions!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7754" y="1754188"/>
            <a:ext cx="6096000" cy="3581400"/>
          </a:xfrm>
        </p:spPr>
        <p:txBody>
          <a:bodyPr/>
          <a:lstStyle/>
          <a:p>
            <a:pPr marL="68580" indent="0">
              <a:buNone/>
            </a:pPr>
            <a:endParaRPr lang="en-US" b="1" dirty="0"/>
          </a:p>
          <a:p>
            <a:pPr marL="114300" indent="0">
              <a:buNone/>
            </a:pPr>
            <a:endParaRPr lang="en-US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2535115" y="1338525"/>
          <a:ext cx="6622073" cy="5204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77000" y="1939195"/>
            <a:ext cx="16002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latin typeface="Century Gothic"/>
              </a:rPr>
              <a:t>Video and other data collection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12774" y="4001363"/>
            <a:ext cx="1245577" cy="175432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latin typeface="Century Gothic"/>
              </a:rPr>
              <a:t>Best practices that support Common Core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29128" y="5029201"/>
            <a:ext cx="2171700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latin typeface="Century Gothic"/>
              </a:rPr>
              <a:t>Coaching conversations, data collection, and co-teaching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84410" y="2286000"/>
            <a:ext cx="1330569" cy="92333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latin typeface="Century Gothic"/>
              </a:rPr>
              <a:t>Reflect, research, create</a:t>
            </a:r>
          </a:p>
        </p:txBody>
      </p:sp>
      <p:pic>
        <p:nvPicPr>
          <p:cNvPr id="1027" name="Picture 3" descr="C:\Documents and Settings\WWALLER\Local Settings\Temporary Internet Files\Content.IE5\O0240AID\MC900120961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67754" y="522312"/>
            <a:ext cx="1590442" cy="149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WWALLER\Local Settings\Temporary Internet Files\Content.IE5\T36F0OCO\MC900389758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25" y="1043540"/>
            <a:ext cx="1815998" cy="179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2DA2BF"/>
                </a:solidFill>
                <a:latin typeface="Arial" charset="0"/>
              </a:rPr>
              <a:t>2017 New Teacher Summer Academy</a:t>
            </a:r>
            <a:endParaRPr lang="en-US" dirty="0">
              <a:solidFill>
                <a:srgbClr val="2DA2B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074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2DA2BF"/>
                </a:solidFill>
                <a:latin typeface="Arial" charset="0"/>
              </a:rPr>
              <a:t>2017 New Teacher Summer Academy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0"/>
            <a:ext cx="11865166" cy="677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71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latin typeface="Arial" charset="0"/>
              </a:rPr>
              <a:t>2017 New Teacher Summer Academy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336" y="0"/>
            <a:ext cx="12493127" cy="700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68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841" y="2088505"/>
            <a:ext cx="3560310" cy="20998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697" y="4864265"/>
            <a:ext cx="2802121" cy="9987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818" y="829635"/>
            <a:ext cx="3581400" cy="15348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37350"/>
            <a:ext cx="7620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3333CC"/>
                </a:solidFill>
                <a:latin typeface="Bauhaus 93" pitchFamily="82" charset="0"/>
              </a:rPr>
              <a:t>Our Equipment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959" y="2448927"/>
            <a:ext cx="3506428" cy="2521284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26" y="4653360"/>
            <a:ext cx="2811105" cy="1687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7133">
            <a:off x="980010" y="1217056"/>
            <a:ext cx="3285833" cy="1505275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2DA2BF"/>
                </a:solidFill>
                <a:latin typeface="Arial" charset="0"/>
              </a:rPr>
              <a:t>2017 New Teacher Summer Academy</a:t>
            </a:r>
          </a:p>
        </p:txBody>
      </p:sp>
    </p:spTree>
    <p:extLst>
      <p:ext uri="{BB962C8B-B14F-4D97-AF65-F5344CB8AC3E}">
        <p14:creationId xmlns:p14="http://schemas.microsoft.com/office/powerpoint/2010/main" val="3900916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6609" y="856527"/>
            <a:ext cx="2926750" cy="312906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3333CC"/>
                </a:solidFill>
                <a:latin typeface="Corbel" panose="020B0503020204020204" pitchFamily="34" charset="0"/>
              </a:rPr>
              <a:t>How often will I see my new teacher coach?</a:t>
            </a:r>
          </a:p>
          <a:p>
            <a:r>
              <a:rPr lang="en-US" sz="2000" b="1" dirty="0">
                <a:solidFill>
                  <a:srgbClr val="3333CC"/>
                </a:solidFill>
                <a:latin typeface="Corbel" panose="020B0503020204020204" pitchFamily="34" charset="0"/>
              </a:rPr>
              <a:t>How will communication occur?</a:t>
            </a:r>
          </a:p>
          <a:p>
            <a:r>
              <a:rPr lang="en-US" sz="2000" b="1" dirty="0">
                <a:solidFill>
                  <a:srgbClr val="3333CC"/>
                </a:solidFill>
                <a:latin typeface="Corbel" panose="020B0503020204020204" pitchFamily="34" charset="0"/>
              </a:rPr>
              <a:t>What professional development will I receive?</a:t>
            </a:r>
          </a:p>
          <a:p>
            <a:pPr marL="68580" indent="0">
              <a:buNone/>
            </a:pPr>
            <a:endParaRPr lang="en-US" b="1" dirty="0">
              <a:solidFill>
                <a:srgbClr val="3333CC"/>
              </a:solidFill>
              <a:latin typeface="Corbel" panose="020B0503020204020204" pitchFamily="34" charset="0"/>
            </a:endParaRP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472" y="3442130"/>
            <a:ext cx="2613285" cy="2588970"/>
          </a:xfrm>
          <a:prstGeom prst="rect">
            <a:avLst/>
          </a:prstGeom>
          <a:ln w="19050">
            <a:solidFill>
              <a:srgbClr val="3333CC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446609" y="3733800"/>
            <a:ext cx="292675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60592" y="3733800"/>
            <a:ext cx="3298784" cy="1517904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3333CC"/>
                </a:solidFill>
                <a:latin typeface="Corbel" panose="020B0503020204020204" pitchFamily="34" charset="0"/>
              </a:rPr>
              <a:t>Create a Partnership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026" y="3833806"/>
            <a:ext cx="4762745" cy="1905098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2DA2BF"/>
                </a:solidFill>
                <a:latin typeface="Arial" charset="0"/>
              </a:rPr>
              <a:t>2017 New Teacher Summer Academy</a:t>
            </a:r>
          </a:p>
        </p:txBody>
      </p:sp>
    </p:spTree>
    <p:extLst>
      <p:ext uri="{BB962C8B-B14F-4D97-AF65-F5344CB8AC3E}">
        <p14:creationId xmlns:p14="http://schemas.microsoft.com/office/powerpoint/2010/main" val="19634752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usti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151</Words>
  <Application>Microsoft Office PowerPoint</Application>
  <PresentationFormat>Widescreen</PresentationFormat>
  <Paragraphs>37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Bauhaus 93</vt:lpstr>
      <vt:lpstr>Calibri</vt:lpstr>
      <vt:lpstr>Century Gothic</vt:lpstr>
      <vt:lpstr>Corbel</vt:lpstr>
      <vt:lpstr>Georgia</vt:lpstr>
      <vt:lpstr>Wingdings</vt:lpstr>
      <vt:lpstr>Wingdings 2</vt:lpstr>
      <vt:lpstr>Austin</vt:lpstr>
      <vt:lpstr>Civic</vt:lpstr>
      <vt:lpstr>Put Me In Coach,  I’m Ready to Teach</vt:lpstr>
      <vt:lpstr>PowerPoint Presentation</vt:lpstr>
      <vt:lpstr>Coaching Champions!</vt:lpstr>
      <vt:lpstr>PowerPoint Presentation</vt:lpstr>
      <vt:lpstr>PowerPoint Presentation</vt:lpstr>
      <vt:lpstr>Our Equipment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 Me In Coach,  I’m Ready to Teach</dc:title>
  <dc:creator>Wendy Waller</dc:creator>
  <cp:lastModifiedBy>Wendy Waller</cp:lastModifiedBy>
  <cp:revision>3</cp:revision>
  <dcterms:created xsi:type="dcterms:W3CDTF">2017-11-13T18:24:42Z</dcterms:created>
  <dcterms:modified xsi:type="dcterms:W3CDTF">2017-11-13T18:32:29Z</dcterms:modified>
</cp:coreProperties>
</file>